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7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8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15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notesSlides/notesSlide16.xml" ContentType="application/vnd.openxmlformats-officedocument.presentationml.notesSlid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notesSlides/notesSlide17.xml" ContentType="application/vnd.openxmlformats-officedocument.presentationml.notesSlid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  <p:sldMasterId id="2147483660" r:id="rId2"/>
  </p:sldMasterIdLst>
  <p:notesMasterIdLst>
    <p:notesMasterId r:id="rId22"/>
  </p:notesMasterIdLst>
  <p:sldIdLst>
    <p:sldId id="256" r:id="rId3"/>
    <p:sldId id="257" r:id="rId4"/>
    <p:sldId id="258" r:id="rId5"/>
    <p:sldId id="331" r:id="rId6"/>
    <p:sldId id="259" r:id="rId7"/>
    <p:sldId id="305" r:id="rId8"/>
    <p:sldId id="327" r:id="rId9"/>
    <p:sldId id="330" r:id="rId10"/>
    <p:sldId id="263" r:id="rId11"/>
    <p:sldId id="322" r:id="rId12"/>
    <p:sldId id="323" r:id="rId13"/>
    <p:sldId id="329" r:id="rId14"/>
    <p:sldId id="324" r:id="rId15"/>
    <p:sldId id="320" r:id="rId16"/>
    <p:sldId id="315" r:id="rId17"/>
    <p:sldId id="312" r:id="rId18"/>
    <p:sldId id="317" r:id="rId19"/>
    <p:sldId id="264" r:id="rId20"/>
    <p:sldId id="265" r:id="rId21"/>
  </p:sldIdLst>
  <p:sldSz cx="12192000" cy="6858000"/>
  <p:notesSz cx="7102475" cy="9037638"/>
  <p:embeddedFontLst>
    <p:embeddedFont>
      <p:font typeface="Bahnschrift" panose="020B0502040204020203" pitchFamily="34" charset="0"/>
      <p:regular r:id="rId23"/>
      <p:bold r:id="rId24"/>
    </p:embeddedFont>
    <p:embeddedFont>
      <p:font typeface="Cooper Black" panose="0208090404030B020404" pitchFamily="18" charset="77"/>
      <p:regular r:id="rId25"/>
    </p:embeddedFont>
    <p:embeddedFont>
      <p:font typeface="Corben" panose="020F0505020000020004" pitchFamily="34" charset="0"/>
      <p:bold r:id="rId2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30" roundtripDataSignature="AMtx7mjGqPCN6ujO532FIu7Bmf8w6JtQP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404" autoAdjust="0"/>
    <p:restoredTop sz="79920"/>
  </p:normalViewPr>
  <p:slideViewPr>
    <p:cSldViewPr snapToGrid="0">
      <p:cViewPr varScale="1">
        <p:scale>
          <a:sx n="85" d="100"/>
          <a:sy n="85" d="100"/>
        </p:scale>
        <p:origin x="1200" y="1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font" Target="fonts/font4.fntdata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font" Target="fonts/font3.fntdata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font" Target="fonts/font2.fntdata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font" Target="fonts/font1.fntdata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Relationship Id="rId30" Type="http://customschemas.google.com/relationships/presentationmetadata" Target="metadata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francisca/Desktop/Grafico%20atencione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Gr&#225;fico%20en%20Microsoft%20PowerPoint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Gr&#225;fico%20en%20Microsoft%20PowerPoint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Gr&#225;fico%20en%20Microsoft%20PowerPoint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Gr&#225;fico%20en%20Microsoft%20PowerPoint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Gr&#225;fico%20en%20Microsoft%20PowerPoint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Gr&#225;fico%20en%20Microsoft%20PowerPoint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francisca/Desktop/Grafico%20atencione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francisca/Desktop/Genero-%20Grafico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francisca/Downloads/Grafico%20estatus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francisca/Desktop/Graficos%20Cat%20Casos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Gr&#225;fico%20en%20Microsoft%20PowerPoint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Gr&#225;fico%20en%20Microsoft%20PowerPoint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Gr&#225;fico%20en%20Microsoft%20PowerPoint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Gr&#225;fico%20en%20Microsoft%20PowerPoint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s-MX" dirty="0">
                <a:solidFill>
                  <a:schemeClr val="tx1"/>
                </a:solidFill>
              </a:rPr>
              <a:t>Casos Enero</a:t>
            </a:r>
            <a:r>
              <a:rPr lang="es-MX" baseline="0" dirty="0">
                <a:solidFill>
                  <a:schemeClr val="tx1"/>
                </a:solidFill>
              </a:rPr>
              <a:t> a Septiembre 2024</a:t>
            </a:r>
            <a:endParaRPr lang="es-MX" dirty="0">
              <a:solidFill>
                <a:schemeClr val="tx1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CL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Hoja1!$E$10:$E$18</c:f>
              <c:strCache>
                <c:ptCount val="9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</c:v>
                </c:pt>
              </c:strCache>
            </c:strRef>
          </c:cat>
          <c:val>
            <c:numRef>
              <c:f>Hoja1!$F$10:$F$18</c:f>
              <c:numCache>
                <c:formatCode>General</c:formatCode>
                <c:ptCount val="9"/>
                <c:pt idx="0">
                  <c:v>161</c:v>
                </c:pt>
                <c:pt idx="1">
                  <c:v>175</c:v>
                </c:pt>
                <c:pt idx="2">
                  <c:v>229</c:v>
                </c:pt>
                <c:pt idx="3">
                  <c:v>147</c:v>
                </c:pt>
                <c:pt idx="4">
                  <c:v>295</c:v>
                </c:pt>
                <c:pt idx="5">
                  <c:v>153</c:v>
                </c:pt>
                <c:pt idx="6">
                  <c:v>294</c:v>
                </c:pt>
                <c:pt idx="7">
                  <c:v>294</c:v>
                </c:pt>
                <c:pt idx="8">
                  <c:v>361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CAD-6448-9FED-B7F44DE4382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870561856"/>
        <c:axId val="1870563568"/>
      </c:barChart>
      <c:catAx>
        <c:axId val="1870561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1870563568"/>
        <c:crosses val="autoZero"/>
        <c:auto val="1"/>
        <c:lblAlgn val="ctr"/>
        <c:lblOffset val="100"/>
        <c:noMultiLvlLbl val="0"/>
      </c:catAx>
      <c:valAx>
        <c:axId val="18705635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18705618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s-MX" sz="2000">
                <a:solidFill>
                  <a:schemeClr val="tx1"/>
                </a:solidFill>
              </a:rPr>
              <a:t>Abril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CL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386-4F4E-B171-87344F30052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386-4F4E-B171-87344F30052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386-4F4E-B171-87344F30052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B386-4F4E-B171-87344F30052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B386-4F4E-B171-87344F30052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B386-4F4E-B171-87344F30052F}"/>
              </c:ext>
            </c:extLst>
          </c:dPt>
          <c:dLbls>
            <c:dLbl>
              <c:idx val="1"/>
              <c:layout>
                <c:manualLayout>
                  <c:x val="0.10024928774928769"/>
                  <c:y val="-9.0888552972098288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386-4F4E-B171-87344F30052F}"/>
                </c:ext>
              </c:extLst>
            </c:dLbl>
            <c:dLbl>
              <c:idx val="2"/>
              <c:layout>
                <c:manualLayout>
                  <c:x val="9.1687859402583283E-2"/>
                  <c:y val="1.3630344184098728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386-4F4E-B171-87344F30052F}"/>
                </c:ext>
              </c:extLst>
            </c:dLbl>
            <c:dLbl>
              <c:idx val="3"/>
              <c:layout>
                <c:manualLayout>
                  <c:x val="7.5167794032824711E-2"/>
                  <c:y val="9.9298921658122791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386-4F4E-B171-87344F30052F}"/>
                </c:ext>
              </c:extLst>
            </c:dLbl>
            <c:dLbl>
              <c:idx val="4"/>
              <c:layout>
                <c:manualLayout>
                  <c:x val="4.1677153793718211E-2"/>
                  <c:y val="0.1000281019089094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B386-4F4E-B171-87344F30052F}"/>
                </c:ext>
              </c:extLst>
            </c:dLbl>
            <c:dLbl>
              <c:idx val="5"/>
              <c:layout>
                <c:manualLayout>
                  <c:x val="1.6108882596612657E-2"/>
                  <c:y val="0.1021902958414684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L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8293875517801899E-2"/>
                      <c:h val="5.124833087518160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B-B386-4F4E-B171-87344F30052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'[Gráfico en Microsoft PowerPoint]Hoja1'!$F$60:$F$65</c:f>
              <c:strCache>
                <c:ptCount val="6"/>
                <c:pt idx="0">
                  <c:v>EMPRESA</c:v>
                </c:pt>
                <c:pt idx="1">
                  <c:v>CAJA DE COMPENSACIÓN</c:v>
                </c:pt>
                <c:pt idx="2">
                  <c:v>VIVIENDA</c:v>
                </c:pt>
                <c:pt idx="3">
                  <c:v>TRAM PÚBLICOS</c:v>
                </c:pt>
                <c:pt idx="4">
                  <c:v>SALUD</c:v>
                </c:pt>
                <c:pt idx="5">
                  <c:v>BONOS MONETARIOS</c:v>
                </c:pt>
              </c:strCache>
            </c:strRef>
          </c:cat>
          <c:val>
            <c:numRef>
              <c:f>'[Gráfico en Microsoft PowerPoint]Hoja1'!$G$60:$G$65</c:f>
              <c:numCache>
                <c:formatCode>General</c:formatCode>
                <c:ptCount val="6"/>
                <c:pt idx="0">
                  <c:v>77</c:v>
                </c:pt>
                <c:pt idx="1">
                  <c:v>19</c:v>
                </c:pt>
                <c:pt idx="2">
                  <c:v>12</c:v>
                </c:pt>
                <c:pt idx="3">
                  <c:v>15</c:v>
                </c:pt>
                <c:pt idx="4">
                  <c:v>7</c:v>
                </c:pt>
                <c:pt idx="5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B386-4F4E-B171-87344F30052F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1027602323231699"/>
          <c:y val="0.8234592625844479"/>
          <c:w val="0.69135417653644604"/>
          <c:h val="0.1580408904884323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C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MX" sz="2000">
                <a:solidFill>
                  <a:schemeClr val="tx1"/>
                </a:solidFill>
              </a:rPr>
              <a:t>Enero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L"/>
        </a:p>
      </c:txPr>
    </c:title>
    <c:autoTitleDeleted val="0"/>
    <c:plotArea>
      <c:layout/>
      <c:pieChart>
        <c:varyColors val="1"/>
        <c:ser>
          <c:idx val="0"/>
          <c:order val="0"/>
          <c:explosion val="3"/>
          <c:dPt>
            <c:idx val="0"/>
            <c:bubble3D val="0"/>
            <c:explosion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CF3-9E4C-B656-A48C31D76092}"/>
              </c:ext>
            </c:extLst>
          </c:dPt>
          <c:dPt>
            <c:idx val="1"/>
            <c:bubble3D val="0"/>
            <c:explosion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CF3-9E4C-B656-A48C31D76092}"/>
              </c:ext>
            </c:extLst>
          </c:dPt>
          <c:dPt>
            <c:idx val="2"/>
            <c:bubble3D val="0"/>
            <c:explosion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CF3-9E4C-B656-A48C31D76092}"/>
              </c:ext>
            </c:extLst>
          </c:dPt>
          <c:dPt>
            <c:idx val="3"/>
            <c:bubble3D val="0"/>
            <c:explosion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CF3-9E4C-B656-A48C31D76092}"/>
              </c:ext>
            </c:extLst>
          </c:dPt>
          <c:dPt>
            <c:idx val="4"/>
            <c:bubble3D val="0"/>
            <c:explosion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ACF3-9E4C-B656-A48C31D76092}"/>
              </c:ext>
            </c:extLst>
          </c:dPt>
          <c:dPt>
            <c:idx val="5"/>
            <c:bubble3D val="0"/>
            <c:explosion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ACF3-9E4C-B656-A48C31D76092}"/>
              </c:ext>
            </c:extLst>
          </c:dPt>
          <c:dPt>
            <c:idx val="6"/>
            <c:bubble3D val="0"/>
            <c:explosion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ACF3-9E4C-B656-A48C31D76092}"/>
              </c:ext>
            </c:extLst>
          </c:dPt>
          <c:dLbls>
            <c:dLbl>
              <c:idx val="0"/>
              <c:layout>
                <c:manualLayout>
                  <c:x val="-9.6941611311913742E-2"/>
                  <c:y val="1.9665758791525469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F3-9E4C-B656-A48C31D76092}"/>
                </c:ext>
              </c:extLst>
            </c:dLbl>
            <c:dLbl>
              <c:idx val="3"/>
              <c:layout>
                <c:manualLayout>
                  <c:x val="5.5212448295773348E-2"/>
                  <c:y val="6.2561910433353435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CF3-9E4C-B656-A48C31D76092}"/>
                </c:ext>
              </c:extLst>
            </c:dLbl>
            <c:dLbl>
              <c:idx val="4"/>
              <c:layout>
                <c:manualLayout>
                  <c:x val="3.6918197725284339E-2"/>
                  <c:y val="7.837124526100904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ACF3-9E4C-B656-A48C31D76092}"/>
                </c:ext>
              </c:extLst>
            </c:dLbl>
            <c:dLbl>
              <c:idx val="5"/>
              <c:layout>
                <c:manualLayout>
                  <c:x val="6.5829989023243225E-3"/>
                  <c:y val="2.441242425514134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L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ACF3-9E4C-B656-A48C31D76092}"/>
                </c:ext>
              </c:extLst>
            </c:dLbl>
            <c:dLbl>
              <c:idx val="6"/>
              <c:layout>
                <c:manualLayout>
                  <c:x val="1.2254224902669622E-2"/>
                  <c:y val="2.47025003267999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L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ACF3-9E4C-B656-A48C31D7609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'[Gráfico en Microsoft PowerPoint]Hoja1'!$F$14:$F$20</c:f>
              <c:strCache>
                <c:ptCount val="7"/>
                <c:pt idx="0">
                  <c:v>EMPRESA</c:v>
                </c:pt>
                <c:pt idx="1">
                  <c:v>CAJA DE COMPENSACIÓN</c:v>
                </c:pt>
                <c:pt idx="2">
                  <c:v>VIVIENDA</c:v>
                </c:pt>
                <c:pt idx="3">
                  <c:v>TRAM PÚBLICOS</c:v>
                </c:pt>
                <c:pt idx="4">
                  <c:v>SALUD</c:v>
                </c:pt>
                <c:pt idx="5">
                  <c:v>EDUCACIÓN</c:v>
                </c:pt>
                <c:pt idx="6">
                  <c:v>BONOS MONETARIOS</c:v>
                </c:pt>
              </c:strCache>
            </c:strRef>
          </c:cat>
          <c:val>
            <c:numRef>
              <c:f>'[Gráfico en Microsoft PowerPoint]Hoja1'!$G$14:$G$20</c:f>
              <c:numCache>
                <c:formatCode>General</c:formatCode>
                <c:ptCount val="7"/>
                <c:pt idx="0">
                  <c:v>66</c:v>
                </c:pt>
                <c:pt idx="1">
                  <c:v>25</c:v>
                </c:pt>
                <c:pt idx="2">
                  <c:v>26</c:v>
                </c:pt>
                <c:pt idx="3">
                  <c:v>18</c:v>
                </c:pt>
                <c:pt idx="4">
                  <c:v>9</c:v>
                </c:pt>
                <c:pt idx="5">
                  <c:v>3</c:v>
                </c:pt>
                <c:pt idx="6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ACF3-9E4C-B656-A48C31D76092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79920090470939709"/>
          <c:w val="0.91364944446609286"/>
          <c:h val="0.1640614819621469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C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s-MX" sz="2000">
                <a:solidFill>
                  <a:schemeClr val="tx1"/>
                </a:solidFill>
              </a:rPr>
              <a:t>Febrero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CL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6BE-6740-B96F-F586DF18950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6BE-6740-B96F-F586DF18950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6BE-6740-B96F-F586DF18950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>
                <a:outerShdw blurRad="50800" dist="50800" dir="5400000" sx="1000" sy="1000" algn="ctr" rotWithShape="0">
                  <a:srgbClr val="000000">
                    <a:alpha val="43137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96BE-6740-B96F-F586DF18950E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96BE-6740-B96F-F586DF18950E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96BE-6740-B96F-F586DF18950E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96BE-6740-B96F-F586DF18950E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L"/>
                </a:p>
              </c:txPr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96BE-6740-B96F-F586DF18950E}"/>
                </c:ext>
              </c:extLst>
            </c:dLbl>
            <c:dLbl>
              <c:idx val="1"/>
              <c:layout>
                <c:manualLayout>
                  <c:x val="8.2687174230764965E-2"/>
                  <c:y val="-9.53642974146776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L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6BE-6740-B96F-F586DF18950E}"/>
                </c:ext>
              </c:extLst>
            </c:dLbl>
            <c:dLbl>
              <c:idx val="2"/>
              <c:layout>
                <c:manualLayout>
                  <c:x val="9.6359657726357434E-2"/>
                  <c:y val="1.01533111274534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L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8382373207854192E-2"/>
                      <c:h val="6.949135584642450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96BE-6740-B96F-F586DF18950E}"/>
                </c:ext>
              </c:extLst>
            </c:dLbl>
            <c:dLbl>
              <c:idx val="3"/>
              <c:layout>
                <c:manualLayout>
                  <c:x val="5.8869620895560679E-2"/>
                  <c:y val="9.09156967721628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L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6BE-6740-B96F-F586DF18950E}"/>
                </c:ext>
              </c:extLst>
            </c:dLbl>
            <c:dLbl>
              <c:idx val="4"/>
              <c:layout>
                <c:manualLayout>
                  <c:x val="3.9000581490213723E-2"/>
                  <c:y val="0.1068300136299314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L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6BE-6740-B96F-F586DF18950E}"/>
                </c:ext>
              </c:extLst>
            </c:dLbl>
            <c:dLbl>
              <c:idx val="5"/>
              <c:layout>
                <c:manualLayout>
                  <c:x val="-1.0928949780491203E-3"/>
                  <c:y val="1.725155760309984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L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96BE-6740-B96F-F586DF18950E}"/>
                </c:ext>
              </c:extLst>
            </c:dLbl>
            <c:dLbl>
              <c:idx val="6"/>
              <c:layout>
                <c:manualLayout>
                  <c:x val="1.734601924759405E-2"/>
                  <c:y val="1.7305701370662001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96BE-6740-B96F-F586DF18950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'[Gráfico en Microsoft PowerPoint]Hoja1'!$F$24:$F$30</c:f>
              <c:strCache>
                <c:ptCount val="7"/>
                <c:pt idx="0">
                  <c:v>EMPRESA</c:v>
                </c:pt>
                <c:pt idx="1">
                  <c:v>CAJA DE COMPENSACIÓN</c:v>
                </c:pt>
                <c:pt idx="2">
                  <c:v>VIVIENDA</c:v>
                </c:pt>
                <c:pt idx="3">
                  <c:v>TRAM PÚBLICOS</c:v>
                </c:pt>
                <c:pt idx="4">
                  <c:v>SALUD</c:v>
                </c:pt>
                <c:pt idx="5">
                  <c:v>EDUCACIÓN</c:v>
                </c:pt>
                <c:pt idx="6">
                  <c:v>BONOS MONETARIOS</c:v>
                </c:pt>
              </c:strCache>
            </c:strRef>
          </c:cat>
          <c:val>
            <c:numRef>
              <c:f>'[Gráfico en Microsoft PowerPoint]Hoja1'!$G$24:$G$30</c:f>
              <c:numCache>
                <c:formatCode>General</c:formatCode>
                <c:ptCount val="7"/>
                <c:pt idx="0">
                  <c:v>83</c:v>
                </c:pt>
                <c:pt idx="1">
                  <c:v>35</c:v>
                </c:pt>
                <c:pt idx="2">
                  <c:v>17</c:v>
                </c:pt>
                <c:pt idx="3">
                  <c:v>14</c:v>
                </c:pt>
                <c:pt idx="4">
                  <c:v>11</c:v>
                </c:pt>
                <c:pt idx="5">
                  <c:v>1</c:v>
                </c:pt>
                <c:pt idx="6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96BE-6740-B96F-F586DF18950E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9.1577159145271245E-2"/>
          <c:y val="0.83472538899174686"/>
          <c:w val="0.83199467115451786"/>
          <c:h val="0.128871895337337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C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MX">
                <a:solidFill>
                  <a:schemeClr val="tx1"/>
                </a:solidFill>
              </a:rPr>
              <a:t>Enero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L"/>
        </a:p>
      </c:txPr>
    </c:title>
    <c:autoTitleDeleted val="0"/>
    <c:plotArea>
      <c:layout/>
      <c:pieChart>
        <c:varyColors val="1"/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C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MX" sz="2000" dirty="0">
                <a:solidFill>
                  <a:schemeClr val="tx1"/>
                </a:solidFill>
              </a:rPr>
              <a:t>Mayo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L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E14-F046-9871-CB8DE18E4F3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E14-F046-9871-CB8DE18E4F3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E14-F046-9871-CB8DE18E4F3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CE14-F046-9871-CB8DE18E4F38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CE14-F046-9871-CB8DE18E4F38}"/>
              </c:ext>
            </c:extLst>
          </c:dPt>
          <c:dLbls>
            <c:dLbl>
              <c:idx val="1"/>
              <c:layout>
                <c:manualLayout>
                  <c:x val="1.6479902070141168E-2"/>
                  <c:y val="1.9246943694492497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E14-F046-9871-CB8DE18E4F38}"/>
                </c:ext>
              </c:extLst>
            </c:dLbl>
            <c:dLbl>
              <c:idx val="2"/>
              <c:layout>
                <c:manualLayout>
                  <c:x val="1.2468559327862701E-2"/>
                  <c:y val="2.4370387248295124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E14-F046-9871-CB8DE18E4F38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E14-F046-9871-CB8DE18E4F38}"/>
                </c:ext>
              </c:extLst>
            </c:dLbl>
            <c:dLbl>
              <c:idx val="4"/>
              <c:layout>
                <c:manualLayout>
                  <c:x val="9.7169291640707804E-3"/>
                  <c:y val="2.9646824769721705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8143666834312569E-2"/>
                      <c:h val="6.388420420246530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CE14-F046-9871-CB8DE18E4F3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'[Gráfico en Microsoft PowerPoint]Hoja1'!$F$74:$F$78</c:f>
              <c:strCache>
                <c:ptCount val="5"/>
                <c:pt idx="0">
                  <c:v>EMPRESA</c:v>
                </c:pt>
                <c:pt idx="1">
                  <c:v>CAJA DE COMPENSACIÓN</c:v>
                </c:pt>
                <c:pt idx="2">
                  <c:v>VIVIENDA</c:v>
                </c:pt>
                <c:pt idx="3">
                  <c:v>TRAM PÚBLICOS</c:v>
                </c:pt>
                <c:pt idx="4">
                  <c:v>SALUD</c:v>
                </c:pt>
              </c:strCache>
            </c:strRef>
          </c:cat>
          <c:val>
            <c:numRef>
              <c:f>'[Gráfico en Microsoft PowerPoint]Hoja1'!$G$74:$G$78</c:f>
              <c:numCache>
                <c:formatCode>General</c:formatCode>
                <c:ptCount val="5"/>
                <c:pt idx="0">
                  <c:v>271</c:v>
                </c:pt>
                <c:pt idx="1">
                  <c:v>7</c:v>
                </c:pt>
                <c:pt idx="2">
                  <c:v>5</c:v>
                </c:pt>
                <c:pt idx="3">
                  <c:v>1</c:v>
                </c:pt>
                <c:pt idx="4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CE14-F046-9871-CB8DE18E4F38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C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es-CL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s-MX" sz="2000">
                <a:solidFill>
                  <a:schemeClr val="tx1"/>
                </a:solidFill>
              </a:rPr>
              <a:t>Junio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CL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297-9E42-8738-376B67A73A4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297-9E42-8738-376B67A73A4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297-9E42-8738-376B67A73A4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8297-9E42-8738-376B67A73A46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8297-9E42-8738-376B67A73A46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8297-9E42-8738-376B67A73A46}"/>
              </c:ext>
            </c:extLst>
          </c:dPt>
          <c:dLbls>
            <c:dLbl>
              <c:idx val="0"/>
              <c:layout>
                <c:manualLayout>
                  <c:x val="-8.5886789739912053E-2"/>
                  <c:y val="4.7076475967528522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297-9E42-8738-376B67A73A46}"/>
                </c:ext>
              </c:extLst>
            </c:dLbl>
            <c:dLbl>
              <c:idx val="1"/>
              <c:layout>
                <c:manualLayout>
                  <c:x val="-6.739248698814522E-2"/>
                  <c:y val="-0.1137465707005389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297-9E42-8738-376B67A73A46}"/>
                </c:ext>
              </c:extLst>
            </c:dLbl>
            <c:dLbl>
              <c:idx val="2"/>
              <c:layout>
                <c:manualLayout>
                  <c:x val="7.1817810799543524E-2"/>
                  <c:y val="-0.12939963953512471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297-9E42-8738-376B67A73A46}"/>
                </c:ext>
              </c:extLst>
            </c:dLbl>
            <c:dLbl>
              <c:idx val="3"/>
              <c:layout>
                <c:manualLayout>
                  <c:x val="8.7677303371180501E-2"/>
                  <c:y val="6.5036090879765099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297-9E42-8738-376B67A73A46}"/>
                </c:ext>
              </c:extLst>
            </c:dLbl>
            <c:dLbl>
              <c:idx val="4"/>
              <c:layout>
                <c:manualLayout>
                  <c:x val="4.3045096219559133E-2"/>
                  <c:y val="0.11485489661050557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8297-9E42-8738-376B67A73A46}"/>
                </c:ext>
              </c:extLst>
            </c:dLbl>
            <c:dLbl>
              <c:idx val="5"/>
              <c:layout>
                <c:manualLayout>
                  <c:x val="1.1430517766299312E-2"/>
                  <c:y val="0.1235761232450566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8297-9E42-8738-376B67A73A4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'[Gráfico en Microsoft PowerPoint]Hoja1'!$F$90:$F$95</c:f>
              <c:strCache>
                <c:ptCount val="6"/>
                <c:pt idx="0">
                  <c:v>EMPRESA</c:v>
                </c:pt>
                <c:pt idx="1">
                  <c:v>CAJA DE COMPENSACIÓN</c:v>
                </c:pt>
                <c:pt idx="2">
                  <c:v>VIVIENDA</c:v>
                </c:pt>
                <c:pt idx="3">
                  <c:v>TRAM PÚBLICOS</c:v>
                </c:pt>
                <c:pt idx="4">
                  <c:v>SALUD</c:v>
                </c:pt>
                <c:pt idx="5">
                  <c:v>BONOS MONETARIOS</c:v>
                </c:pt>
              </c:strCache>
            </c:strRef>
          </c:cat>
          <c:val>
            <c:numRef>
              <c:f>'[Gráfico en Microsoft PowerPoint]Hoja1'!$G$90:$G$95</c:f>
              <c:numCache>
                <c:formatCode>General</c:formatCode>
                <c:ptCount val="6"/>
                <c:pt idx="0">
                  <c:v>51</c:v>
                </c:pt>
                <c:pt idx="1">
                  <c:v>14</c:v>
                </c:pt>
                <c:pt idx="2">
                  <c:v>49</c:v>
                </c:pt>
                <c:pt idx="3">
                  <c:v>20</c:v>
                </c:pt>
                <c:pt idx="4">
                  <c:v>11</c:v>
                </c:pt>
                <c:pt idx="5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8297-9E42-8738-376B67A73A46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C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s-MX" sz="1800" dirty="0">
                <a:solidFill>
                  <a:schemeClr val="tx1"/>
                </a:solidFill>
              </a:rPr>
              <a:t>Atenciones</a:t>
            </a:r>
            <a:r>
              <a:rPr lang="es-MX" sz="1800" baseline="0" dirty="0">
                <a:solidFill>
                  <a:schemeClr val="tx1"/>
                </a:solidFill>
              </a:rPr>
              <a:t> Enero a Septiembre 2024</a:t>
            </a:r>
            <a:endParaRPr lang="es-MX" sz="1800" dirty="0">
              <a:solidFill>
                <a:schemeClr val="tx1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CL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'[Grafico atenciones.xlsx]Hoja1'!$E$37:$E$45</c:f>
              <c:strCache>
                <c:ptCount val="9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</c:v>
                </c:pt>
              </c:strCache>
            </c:strRef>
          </c:cat>
          <c:val>
            <c:numRef>
              <c:f>'[Grafico atenciones.xlsx]Hoja1'!$F$37:$F$45</c:f>
              <c:numCache>
                <c:formatCode>General</c:formatCode>
                <c:ptCount val="9"/>
                <c:pt idx="0">
                  <c:v>11</c:v>
                </c:pt>
                <c:pt idx="1">
                  <c:v>13</c:v>
                </c:pt>
                <c:pt idx="2">
                  <c:v>15</c:v>
                </c:pt>
                <c:pt idx="3">
                  <c:v>13</c:v>
                </c:pt>
                <c:pt idx="4">
                  <c:v>7</c:v>
                </c:pt>
                <c:pt idx="5">
                  <c:v>9</c:v>
                </c:pt>
                <c:pt idx="6">
                  <c:v>13</c:v>
                </c:pt>
                <c:pt idx="7">
                  <c:v>25</c:v>
                </c:pt>
                <c:pt idx="8">
                  <c:v>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F60-9044-948A-A6C9748035B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88934704"/>
        <c:axId val="988936416"/>
      </c:barChart>
      <c:catAx>
        <c:axId val="9889347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988936416"/>
        <c:crosses val="autoZero"/>
        <c:auto val="1"/>
        <c:lblAlgn val="ctr"/>
        <c:lblOffset val="100"/>
        <c:noMultiLvlLbl val="0"/>
      </c:catAx>
      <c:valAx>
        <c:axId val="9889364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9889347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Hoja1!$F$11</c:f>
              <c:strCache>
                <c:ptCount val="1"/>
                <c:pt idx="0">
                  <c:v>HOMBRE</c:v>
                </c:pt>
              </c:strCache>
            </c:strRef>
          </c:tx>
          <c:spPr>
            <a:solidFill>
              <a:schemeClr val="accent3">
                <a:shade val="76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Hoja1!$E$12:$E$20</c:f>
              <c:strCache>
                <c:ptCount val="9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</c:v>
                </c:pt>
              </c:strCache>
            </c:strRef>
          </c:cat>
          <c:val>
            <c:numRef>
              <c:f>Hoja1!$F$12:$F$20</c:f>
              <c:numCache>
                <c:formatCode>0%</c:formatCode>
                <c:ptCount val="9"/>
                <c:pt idx="0">
                  <c:v>0.85</c:v>
                </c:pt>
                <c:pt idx="1">
                  <c:v>0.76</c:v>
                </c:pt>
                <c:pt idx="2">
                  <c:v>0.7</c:v>
                </c:pt>
                <c:pt idx="3">
                  <c:v>0.79</c:v>
                </c:pt>
                <c:pt idx="4">
                  <c:v>0.8</c:v>
                </c:pt>
                <c:pt idx="5">
                  <c:v>0.7</c:v>
                </c:pt>
                <c:pt idx="6">
                  <c:v>0.68</c:v>
                </c:pt>
                <c:pt idx="7">
                  <c:v>0.75</c:v>
                </c:pt>
                <c:pt idx="8">
                  <c:v>0.88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2EA-C94E-954D-2B149D19790A}"/>
            </c:ext>
          </c:extLst>
        </c:ser>
        <c:ser>
          <c:idx val="1"/>
          <c:order val="1"/>
          <c:tx>
            <c:strRef>
              <c:f>Hoja1!$G$11</c:f>
              <c:strCache>
                <c:ptCount val="1"/>
                <c:pt idx="0">
                  <c:v>MUJER</c:v>
                </c:pt>
              </c:strCache>
            </c:strRef>
          </c:tx>
          <c:spPr>
            <a:solidFill>
              <a:schemeClr val="accent3">
                <a:tint val="77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Hoja1!$E$12:$E$20</c:f>
              <c:strCache>
                <c:ptCount val="9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</c:v>
                </c:pt>
              </c:strCache>
            </c:strRef>
          </c:cat>
          <c:val>
            <c:numRef>
              <c:f>Hoja1!$G$12:$G$20</c:f>
              <c:numCache>
                <c:formatCode>0%</c:formatCode>
                <c:ptCount val="9"/>
                <c:pt idx="0">
                  <c:v>0.15</c:v>
                </c:pt>
                <c:pt idx="1">
                  <c:v>0.24</c:v>
                </c:pt>
                <c:pt idx="2">
                  <c:v>0.3</c:v>
                </c:pt>
                <c:pt idx="3">
                  <c:v>0.21</c:v>
                </c:pt>
                <c:pt idx="4">
                  <c:v>0.2</c:v>
                </c:pt>
                <c:pt idx="5">
                  <c:v>0.3</c:v>
                </c:pt>
                <c:pt idx="6">
                  <c:v>0.32</c:v>
                </c:pt>
                <c:pt idx="7">
                  <c:v>0.32</c:v>
                </c:pt>
                <c:pt idx="8">
                  <c:v>0.12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2EA-C94E-954D-2B149D19790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983206368"/>
        <c:axId val="983208080"/>
      </c:barChart>
      <c:catAx>
        <c:axId val="9832063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983208080"/>
        <c:crosses val="autoZero"/>
        <c:auto val="1"/>
        <c:lblAlgn val="ctr"/>
        <c:lblOffset val="100"/>
        <c:noMultiLvlLbl val="0"/>
      </c:catAx>
      <c:valAx>
        <c:axId val="9832080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9832063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C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s-MX"/>
              <a:t>Status de atenciones periodo Enero - Septiembre 2024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CL"/>
        </a:p>
      </c:txPr>
    </c:title>
    <c:autoTitleDeleted val="0"/>
    <c:plotArea>
      <c:layout>
        <c:manualLayout>
          <c:layoutTarget val="inner"/>
          <c:xMode val="edge"/>
          <c:yMode val="edge"/>
          <c:x val="8.0399371566157535E-2"/>
          <c:y val="0.15937238493723854"/>
          <c:w val="0.89598787754836429"/>
          <c:h val="0.74808256185550026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Hoja1!$G$11:$G$14</c:f>
              <c:strCache>
                <c:ptCount val="4"/>
                <c:pt idx="0">
                  <c:v>Resuelto</c:v>
                </c:pt>
                <c:pt idx="1">
                  <c:v>Seguimiento</c:v>
                </c:pt>
                <c:pt idx="2">
                  <c:v>En tramitación</c:v>
                </c:pt>
                <c:pt idx="3">
                  <c:v>Derivado</c:v>
                </c:pt>
              </c:strCache>
            </c:strRef>
          </c:cat>
          <c:val>
            <c:numRef>
              <c:f>Hoja1!$H$11:$H$14</c:f>
              <c:numCache>
                <c:formatCode>0%</c:formatCode>
                <c:ptCount val="4"/>
                <c:pt idx="0">
                  <c:v>0.86</c:v>
                </c:pt>
                <c:pt idx="1">
                  <c:v>0.04</c:v>
                </c:pt>
                <c:pt idx="2">
                  <c:v>7.0000000000000007E-2</c:v>
                </c:pt>
                <c:pt idx="3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859-0A44-ACFA-040B1577444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888048640"/>
        <c:axId val="1888050352"/>
      </c:barChart>
      <c:catAx>
        <c:axId val="18880486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1888050352"/>
        <c:crosses val="autoZero"/>
        <c:auto val="1"/>
        <c:lblAlgn val="ctr"/>
        <c:lblOffset val="100"/>
        <c:noMultiLvlLbl val="0"/>
      </c:catAx>
      <c:valAx>
        <c:axId val="18880503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18880486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</a:defRPr>
      </a:pPr>
      <a:endParaRPr lang="es-CL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MX" sz="1800">
                <a:solidFill>
                  <a:schemeClr val="tx1"/>
                </a:solidFill>
              </a:rPr>
              <a:t>Categorización casos Enero - Septiembre 2024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L"/>
        </a:p>
      </c:txPr>
    </c:title>
    <c:autoTitleDeleted val="0"/>
    <c:plotArea>
      <c:layout>
        <c:manualLayout>
          <c:layoutTarget val="inner"/>
          <c:xMode val="edge"/>
          <c:yMode val="edge"/>
          <c:x val="0.12065067327128101"/>
          <c:y val="0.20687798849796726"/>
          <c:w val="0.35053930409536804"/>
          <c:h val="0.58443012853515697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EB8-674F-AFAF-92841A4542AD}"/>
              </c:ext>
            </c:extLst>
          </c:dPt>
          <c:dPt>
            <c:idx val="1"/>
            <c:bubble3D val="0"/>
            <c:spPr>
              <a:solidFill>
                <a:srgbClr val="7030A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EB8-674F-AFAF-92841A4542AD}"/>
              </c:ext>
            </c:extLst>
          </c:dPt>
          <c:dPt>
            <c:idx val="2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EB8-674F-AFAF-92841A4542AD}"/>
              </c:ext>
            </c:extLst>
          </c:dPt>
          <c:dPt>
            <c:idx val="3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5EB8-674F-AFAF-92841A4542AD}"/>
              </c:ext>
            </c:extLst>
          </c:dPt>
          <c:dPt>
            <c:idx val="4"/>
            <c:bubble3D val="0"/>
            <c:spPr>
              <a:solidFill>
                <a:srgbClr val="00B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5EB8-674F-AFAF-92841A4542AD}"/>
              </c:ext>
            </c:extLst>
          </c:dPt>
          <c:dPt>
            <c:idx val="5"/>
            <c:bubble3D val="0"/>
            <c:spPr>
              <a:solidFill>
                <a:schemeClr val="accent2">
                  <a:tint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5EB8-674F-AFAF-92841A4542AD}"/>
              </c:ext>
            </c:extLst>
          </c:dPt>
          <c:dPt>
            <c:idx val="6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5EB8-674F-AFAF-92841A4542AD}"/>
              </c:ext>
            </c:extLst>
          </c:dPt>
          <c:dLbls>
            <c:dLbl>
              <c:idx val="1"/>
              <c:layout>
                <c:manualLayout>
                  <c:x val="8.4034986412595269E-2"/>
                  <c:y val="-6.317593466561619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EB8-674F-AFAF-92841A4542AD}"/>
                </c:ext>
              </c:extLst>
            </c:dLbl>
            <c:dLbl>
              <c:idx val="2"/>
              <c:layout>
                <c:manualLayout>
                  <c:x val="8.1854932520361259E-2"/>
                  <c:y val="1.7466113300815624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EB8-674F-AFAF-92841A4542AD}"/>
                </c:ext>
              </c:extLst>
            </c:dLbl>
            <c:dLbl>
              <c:idx val="3"/>
              <c:layout>
                <c:manualLayout>
                  <c:x val="5.3483006618444781E-2"/>
                  <c:y val="8.6976013853925047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EB8-674F-AFAF-92841A4542AD}"/>
                </c:ext>
              </c:extLst>
            </c:dLbl>
            <c:dLbl>
              <c:idx val="4"/>
              <c:layout>
                <c:manualLayout>
                  <c:x val="3.4538367476775689E-2"/>
                  <c:y val="9.13632038673124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L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8807927161825762E-2"/>
                      <c:h val="6.914552897546824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5EB8-674F-AFAF-92841A4542AD}"/>
                </c:ext>
              </c:extLst>
            </c:dLbl>
            <c:dLbl>
              <c:idx val="5"/>
              <c:layout>
                <c:manualLayout>
                  <c:x val="-1.3506783990211775E-2"/>
                  <c:y val="-1.0361226623309505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0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600">
                        <a:solidFill>
                          <a:schemeClr val="tx1"/>
                        </a:solidFill>
                      </a:rPr>
                      <a:t>1%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L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5EB8-674F-AFAF-92841A4542AD}"/>
                </c:ext>
              </c:extLst>
            </c:dLbl>
            <c:dLbl>
              <c:idx val="6"/>
              <c:layout>
                <c:manualLayout>
                  <c:x val="2.135685413073922E-2"/>
                  <c:y val="-1.6881252903700678E-4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0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DFBF021C-6E79-9E47-8702-4A5E339E7B09}" type="PERCENTAGE">
                      <a:rPr lang="en-US" sz="1600">
                        <a:solidFill>
                          <a:schemeClr val="tx1"/>
                        </a:solidFill>
                      </a:rPr>
                      <a:pPr>
                        <a:defRPr sz="1600">
                          <a:solidFill>
                            <a:schemeClr val="tx1"/>
                          </a:solidFill>
                        </a:defRPr>
                      </a:pPr>
                      <a:t>[PORCENTAJE]</a:t>
                    </a:fld>
                    <a:endParaRPr lang="es-CL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L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5EB8-674F-AFAF-92841A4542A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Hoja1!$F$158:$F$164</c:f>
              <c:strCache>
                <c:ptCount val="7"/>
                <c:pt idx="0">
                  <c:v>EMPRESA  61% (Becas CCHC, Construye tranquilo, Programa Protesis CCHC, Beneficio Gym)</c:v>
                </c:pt>
                <c:pt idx="1">
                  <c:v>CAJA DE COMPENSACIÓN : 12%(Asignación familiar )</c:v>
                </c:pt>
                <c:pt idx="2">
                  <c:v>VIVIENDA : 11% (Subsidio habitacional y de arriendo.)</c:v>
                </c:pt>
                <c:pt idx="3">
                  <c:v>TRAM PÚBLICOS : 9% (RSH y AFP)</c:v>
                </c:pt>
                <c:pt idx="4">
                  <c:v>SALUD : 4% (Acreditación de invalidez y operativo dental)</c:v>
                </c:pt>
                <c:pt idx="5">
                  <c:v>EDUCACIÓN : 1% (Orientación en postulación a beneficios)</c:v>
                </c:pt>
                <c:pt idx="6">
                  <c:v>BONOS MONETARIOS : 2% (Subsidio al Empleo Joven/ SEJ 
- Bono al trabajo de la mujer )</c:v>
                </c:pt>
              </c:strCache>
            </c:strRef>
          </c:cat>
          <c:val>
            <c:numRef>
              <c:f>Hoja1!$G$158:$G$164</c:f>
              <c:numCache>
                <c:formatCode>General</c:formatCode>
                <c:ptCount val="7"/>
                <c:pt idx="0">
                  <c:v>1251</c:v>
                </c:pt>
                <c:pt idx="1">
                  <c:v>240</c:v>
                </c:pt>
                <c:pt idx="2">
                  <c:v>228</c:v>
                </c:pt>
                <c:pt idx="3">
                  <c:v>191</c:v>
                </c:pt>
                <c:pt idx="4">
                  <c:v>94</c:v>
                </c:pt>
                <c:pt idx="5">
                  <c:v>17</c:v>
                </c:pt>
                <c:pt idx="6">
                  <c:v>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5EB8-674F-AFAF-92841A4542AD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47933938590646441"/>
          <c:y val="6.2436037955834627E-2"/>
          <c:w val="0.51761530666105005"/>
          <c:h val="0.9375639620441653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C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s-MX" sz="1800" dirty="0">
                <a:solidFill>
                  <a:schemeClr val="tx1"/>
                </a:solidFill>
              </a:rPr>
              <a:t>Julio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CL"/>
        </a:p>
      </c:txPr>
    </c:title>
    <c:autoTitleDeleted val="0"/>
    <c:plotArea>
      <c:layout>
        <c:manualLayout>
          <c:layoutTarget val="inner"/>
          <c:xMode val="edge"/>
          <c:yMode val="edge"/>
          <c:x val="0.21318320662055426"/>
          <c:y val="0.15782692411772822"/>
          <c:w val="0.54065782746131374"/>
          <c:h val="0.60916551393589335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188-9D49-95AA-89A30216B54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188-9D49-95AA-89A30216B54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188-9D49-95AA-89A30216B54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C188-9D49-95AA-89A30216B54C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C188-9D49-95AA-89A30216B54C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C188-9D49-95AA-89A30216B54C}"/>
              </c:ext>
            </c:extLst>
          </c:dPt>
          <c:dLbls>
            <c:dLbl>
              <c:idx val="0"/>
              <c:layout>
                <c:manualLayout>
                  <c:x val="-0.11308633825240862"/>
                  <c:y val="-2.1375669988024509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188-9D49-95AA-89A30216B54C}"/>
                </c:ext>
              </c:extLst>
            </c:dLbl>
            <c:dLbl>
              <c:idx val="1"/>
              <c:layout>
                <c:manualLayout>
                  <c:x val="4.0770814836061667E-2"/>
                  <c:y val="-9.7431831437737038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188-9D49-95AA-89A30216B54C}"/>
                </c:ext>
              </c:extLst>
            </c:dLbl>
            <c:dLbl>
              <c:idx val="2"/>
              <c:layout>
                <c:manualLayout>
                  <c:x val="9.3154890160700943E-2"/>
                  <c:y val="-6.4478953114927379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188-9D49-95AA-89A30216B54C}"/>
                </c:ext>
              </c:extLst>
            </c:dLbl>
            <c:dLbl>
              <c:idx val="3"/>
              <c:layout>
                <c:manualLayout>
                  <c:x val="7.6363006056446303E-2"/>
                  <c:y val="8.471242835052141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188-9D49-95AA-89A30216B54C}"/>
                </c:ext>
              </c:extLst>
            </c:dLbl>
            <c:dLbl>
              <c:idx val="4"/>
              <c:layout>
                <c:manualLayout>
                  <c:x val="2.1913615050201275E-2"/>
                  <c:y val="9.0454943132108459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C188-9D49-95AA-89A30216B54C}"/>
                </c:ext>
              </c:extLst>
            </c:dLbl>
            <c:dLbl>
              <c:idx val="5"/>
              <c:layout>
                <c:manualLayout>
                  <c:x val="8.6038998361109807E-3"/>
                  <c:y val="2.366761446485855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L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C188-9D49-95AA-89A30216B54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'[Gráfico en Microsoft PowerPoint]Hoja1'!$F$102:$F$107</c:f>
              <c:strCache>
                <c:ptCount val="6"/>
                <c:pt idx="0">
                  <c:v>EMPRESA</c:v>
                </c:pt>
                <c:pt idx="1">
                  <c:v>CAJA DE COMPENSACIÓN</c:v>
                </c:pt>
                <c:pt idx="2">
                  <c:v>VIVIENDA</c:v>
                </c:pt>
                <c:pt idx="3">
                  <c:v>TRAM PÚBLICOS</c:v>
                </c:pt>
                <c:pt idx="4">
                  <c:v>SALUD</c:v>
                </c:pt>
                <c:pt idx="5">
                  <c:v>BONOS MONETARIOS</c:v>
                </c:pt>
              </c:strCache>
            </c:strRef>
          </c:cat>
          <c:val>
            <c:numRef>
              <c:f>'[Gráfico en Microsoft PowerPoint]Hoja1'!$G$102:$G$107</c:f>
              <c:numCache>
                <c:formatCode>General</c:formatCode>
                <c:ptCount val="6"/>
                <c:pt idx="0">
                  <c:v>153</c:v>
                </c:pt>
                <c:pt idx="1">
                  <c:v>14</c:v>
                </c:pt>
                <c:pt idx="2">
                  <c:v>48</c:v>
                </c:pt>
                <c:pt idx="3">
                  <c:v>53</c:v>
                </c:pt>
                <c:pt idx="4">
                  <c:v>11</c:v>
                </c:pt>
                <c:pt idx="5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C188-9D49-95AA-89A30216B54C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C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s-MX" sz="2000" dirty="0">
                <a:solidFill>
                  <a:schemeClr val="tx1"/>
                </a:solidFill>
              </a:rPr>
              <a:t>Agosto</a:t>
            </a:r>
          </a:p>
        </c:rich>
      </c:tx>
      <c:layout>
        <c:manualLayout>
          <c:xMode val="edge"/>
          <c:yMode val="edge"/>
          <c:x val="0.46271791818543268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CL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D4E-CB42-93ED-B91CEB97D47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D4E-CB42-93ED-B91CEB97D47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D4E-CB42-93ED-B91CEB97D47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2D4E-CB42-93ED-B91CEB97D47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2D4E-CB42-93ED-B91CEB97D472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2D4E-CB42-93ED-B91CEB97D472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2D4E-CB42-93ED-B91CEB97D472}"/>
              </c:ext>
            </c:extLst>
          </c:dPt>
          <c:dLbls>
            <c:dLbl>
              <c:idx val="1"/>
              <c:layout>
                <c:manualLayout>
                  <c:x val="7.6442257217847712E-2"/>
                  <c:y val="-5.6170741631648433E-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D4E-CB42-93ED-B91CEB97D472}"/>
                </c:ext>
              </c:extLst>
            </c:dLbl>
            <c:dLbl>
              <c:idx val="2"/>
              <c:layout>
                <c:manualLayout>
                  <c:x val="6.160498687664042E-2"/>
                  <c:y val="5.618308286082755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D4E-CB42-93ED-B91CEB97D472}"/>
                </c:ext>
              </c:extLst>
            </c:dLbl>
            <c:dLbl>
              <c:idx val="3"/>
              <c:layout>
                <c:manualLayout>
                  <c:x val="5.115944881889764E-2"/>
                  <c:y val="9.7102969045656379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D4E-CB42-93ED-B91CEB97D472}"/>
                </c:ext>
              </c:extLst>
            </c:dLbl>
            <c:dLbl>
              <c:idx val="4"/>
              <c:layout>
                <c:manualLayout>
                  <c:x val="2.5350612423447071E-2"/>
                  <c:y val="9.2336350763867633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2D4E-CB42-93ED-B91CEB97D472}"/>
                </c:ext>
              </c:extLst>
            </c:dLbl>
            <c:dLbl>
              <c:idx val="5"/>
              <c:layout>
                <c:manualLayout>
                  <c:x val="1.0241688538932633E-2"/>
                  <c:y val="1.227807112395566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L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2D4E-CB42-93ED-B91CEB97D472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2D4E-CB42-93ED-B91CEB97D47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'[Gráfico en Microsoft PowerPoint]Hoja1'!$F$121:$F$127</c:f>
              <c:strCache>
                <c:ptCount val="7"/>
                <c:pt idx="0">
                  <c:v>EMPRESA</c:v>
                </c:pt>
                <c:pt idx="1">
                  <c:v>CAJA DE COMPENSACIÓN</c:v>
                </c:pt>
                <c:pt idx="2">
                  <c:v>VIVIENDA</c:v>
                </c:pt>
                <c:pt idx="3">
                  <c:v>TRAM PÚBLICOS</c:v>
                </c:pt>
                <c:pt idx="4">
                  <c:v>SALUD</c:v>
                </c:pt>
                <c:pt idx="5">
                  <c:v>EDUCACIÓN</c:v>
                </c:pt>
                <c:pt idx="6">
                  <c:v>BONOS MONETARIOS</c:v>
                </c:pt>
              </c:strCache>
            </c:strRef>
          </c:cat>
          <c:val>
            <c:numRef>
              <c:f>'[Gráfico en Microsoft PowerPoint]Hoja1'!$G$121:$G$127</c:f>
              <c:numCache>
                <c:formatCode>General</c:formatCode>
                <c:ptCount val="7"/>
                <c:pt idx="0">
                  <c:v>188</c:v>
                </c:pt>
                <c:pt idx="1">
                  <c:v>30</c:v>
                </c:pt>
                <c:pt idx="2">
                  <c:v>20</c:v>
                </c:pt>
                <c:pt idx="3">
                  <c:v>18</c:v>
                </c:pt>
                <c:pt idx="4">
                  <c:v>12</c:v>
                </c:pt>
                <c:pt idx="5">
                  <c:v>2</c:v>
                </c:pt>
                <c:pt idx="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2D4E-CB42-93ED-B91CEB97D472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C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MX">
                <a:solidFill>
                  <a:schemeClr val="tx1"/>
                </a:solidFill>
              </a:rPr>
              <a:t>Enero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L"/>
        </a:p>
      </c:txPr>
    </c:title>
    <c:autoTitleDeleted val="0"/>
    <c:plotArea>
      <c:layout/>
      <c:pieChart>
        <c:varyColors val="1"/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C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s-MX" sz="2000" dirty="0">
                <a:solidFill>
                  <a:schemeClr val="tx1"/>
                </a:solidFill>
              </a:rPr>
              <a:t>Marzo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CL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251-484F-823C-73E24EA6C41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251-484F-823C-73E24EA6C41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251-484F-823C-73E24EA6C41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251-484F-823C-73E24EA6C41A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A251-484F-823C-73E24EA6C41A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A251-484F-823C-73E24EA6C41A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A251-484F-823C-73E24EA6C41A}"/>
              </c:ext>
            </c:extLst>
          </c:dPt>
          <c:dLbls>
            <c:dLbl>
              <c:idx val="1"/>
              <c:layout>
                <c:manualLayout>
                  <c:x val="6.9974812585738719E-2"/>
                  <c:y val="-0.12191423680942029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251-484F-823C-73E24EA6C41A}"/>
                </c:ext>
              </c:extLst>
            </c:dLbl>
            <c:dLbl>
              <c:idx val="2"/>
              <c:layout>
                <c:manualLayout>
                  <c:x val="8.6113132834055403E-2"/>
                  <c:y val="-4.9458397135993364E-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251-484F-823C-73E24EA6C41A}"/>
                </c:ext>
              </c:extLst>
            </c:dLbl>
            <c:dLbl>
              <c:idx val="3"/>
              <c:layout>
                <c:manualLayout>
                  <c:x val="7.2566706152857013E-2"/>
                  <c:y val="7.3830069522225927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251-484F-823C-73E24EA6C41A}"/>
                </c:ext>
              </c:extLst>
            </c:dLbl>
            <c:dLbl>
              <c:idx val="4"/>
              <c:layout>
                <c:manualLayout>
                  <c:x val="4.4961504811898562E-2"/>
                  <c:y val="8.9649679206765823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A251-484F-823C-73E24EA6C41A}"/>
                </c:ext>
              </c:extLst>
            </c:dLbl>
            <c:dLbl>
              <c:idx val="5"/>
              <c:layout>
                <c:manualLayout>
                  <c:x val="2.1478565179352531E-2"/>
                  <c:y val="2.0054316127150772E-2"/>
                </c:manualLayout>
              </c:layout>
              <c:tx>
                <c:rich>
                  <a:bodyPr/>
                  <a:lstStyle/>
                  <a:p>
                    <a:fld id="{2B47F98C-AB8E-FF48-AC13-2DD2C0769A94}" type="PERCENTAGE">
                      <a:rPr lang="en-US">
                        <a:solidFill>
                          <a:schemeClr val="tx1"/>
                        </a:solidFill>
                      </a:rPr>
                      <a:pPr/>
                      <a:t>[PORCENTAJE]</a:t>
                    </a:fld>
                    <a:endParaRPr lang="es-CL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A251-484F-823C-73E24EA6C41A}"/>
                </c:ext>
              </c:extLst>
            </c:dLbl>
            <c:dLbl>
              <c:idx val="6"/>
              <c:layout>
                <c:manualLayout>
                  <c:x val="1.6577736051590623E-2"/>
                  <c:y val="0.10016988735976169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A251-484F-823C-73E24EA6C41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'[Gráfico en Microsoft PowerPoint]Hoja1'!$F$37:$F$43</c:f>
              <c:strCache>
                <c:ptCount val="7"/>
                <c:pt idx="0">
                  <c:v>EMPRESA</c:v>
                </c:pt>
                <c:pt idx="1">
                  <c:v>CAJA DE COMPENSACIÓN</c:v>
                </c:pt>
                <c:pt idx="2">
                  <c:v>VIVIENDA</c:v>
                </c:pt>
                <c:pt idx="3">
                  <c:v>TRAM PÚBLICOS</c:v>
                </c:pt>
                <c:pt idx="4">
                  <c:v>SALUD</c:v>
                </c:pt>
                <c:pt idx="5">
                  <c:v>EDUCACIÓN</c:v>
                </c:pt>
                <c:pt idx="6">
                  <c:v>BONOS MONETARIOS</c:v>
                </c:pt>
              </c:strCache>
            </c:strRef>
          </c:cat>
          <c:val>
            <c:numRef>
              <c:f>'[Gráfico en Microsoft PowerPoint]Hoja1'!$G$37:$G$43</c:f>
              <c:numCache>
                <c:formatCode>General</c:formatCode>
                <c:ptCount val="7"/>
                <c:pt idx="0">
                  <c:v>109</c:v>
                </c:pt>
                <c:pt idx="1">
                  <c:v>43</c:v>
                </c:pt>
                <c:pt idx="2">
                  <c:v>24</c:v>
                </c:pt>
                <c:pt idx="3">
                  <c:v>22</c:v>
                </c:pt>
                <c:pt idx="4">
                  <c:v>11</c:v>
                </c:pt>
                <c:pt idx="5">
                  <c:v>3</c:v>
                </c:pt>
                <c:pt idx="6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A251-484F-823C-73E24EA6C41A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C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3">
  <a:schemeClr val="accent3"/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4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5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077739" cy="4534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4023092" y="0"/>
            <a:ext cx="3077739" cy="4534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839788" y="1130300"/>
            <a:ext cx="5422900" cy="30495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10248" y="4349363"/>
            <a:ext cx="5681980" cy="3558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584188"/>
            <a:ext cx="3077739" cy="453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4023092" y="8584188"/>
            <a:ext cx="3077739" cy="453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710248" y="4349363"/>
            <a:ext cx="5681980" cy="355857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839788" y="1130300"/>
            <a:ext cx="5422900" cy="30495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>
          <a:extLst>
            <a:ext uri="{FF2B5EF4-FFF2-40B4-BE49-F238E27FC236}">
              <a16:creationId xmlns:a16="http://schemas.microsoft.com/office/drawing/2014/main" id="{C1F1A478-C3EB-A36E-CE3F-B03177665A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2a7d61f4c11_1_13:notes">
            <a:extLst>
              <a:ext uri="{FF2B5EF4-FFF2-40B4-BE49-F238E27FC236}">
                <a16:creationId xmlns:a16="http://schemas.microsoft.com/office/drawing/2014/main" id="{3627461C-76E5-32A8-6806-F107E690CA9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10248" y="4349363"/>
            <a:ext cx="5681980" cy="355871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dirty="0"/>
              <a:t>Nombre de obra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dirty="0"/>
              <a:t>Edificio nombre y cantidad de personas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s-ES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dirty="0"/>
              <a:t>En la charlas poner el </a:t>
            </a:r>
            <a:r>
              <a:rPr lang="es-ES" dirty="0" err="1"/>
              <a:t>desgloce</a:t>
            </a:r>
            <a:r>
              <a:rPr lang="es-ES" dirty="0"/>
              <a:t>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s-ES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77" name="Google Shape;177;g2a7d61f4c11_1_13:notes">
            <a:extLst>
              <a:ext uri="{FF2B5EF4-FFF2-40B4-BE49-F238E27FC236}">
                <a16:creationId xmlns:a16="http://schemas.microsoft.com/office/drawing/2014/main" id="{2B24DA51-8E12-FC88-541A-6878CB93CCD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839788" y="1130300"/>
            <a:ext cx="5422900" cy="30495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8736592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>
          <a:extLst>
            <a:ext uri="{FF2B5EF4-FFF2-40B4-BE49-F238E27FC236}">
              <a16:creationId xmlns:a16="http://schemas.microsoft.com/office/drawing/2014/main" id="{3B8522C9-EB14-A985-87FE-97306E9799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2a7d61f4c11_1_13:notes">
            <a:extLst>
              <a:ext uri="{FF2B5EF4-FFF2-40B4-BE49-F238E27FC236}">
                <a16:creationId xmlns:a16="http://schemas.microsoft.com/office/drawing/2014/main" id="{AD96AF47-BC92-929D-F084-F9FFE26C46D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10248" y="4349363"/>
            <a:ext cx="5681980" cy="355871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dirty="0"/>
              <a:t>Nombre de obra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dirty="0"/>
              <a:t>Edificio nombre y cantidad de personas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s-ES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dirty="0"/>
              <a:t>En la charlas poner el </a:t>
            </a:r>
            <a:r>
              <a:rPr lang="es-ES" dirty="0" err="1"/>
              <a:t>desgloce</a:t>
            </a:r>
            <a:r>
              <a:rPr lang="es-ES" dirty="0"/>
              <a:t>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s-ES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77" name="Google Shape;177;g2a7d61f4c11_1_13:notes">
            <a:extLst>
              <a:ext uri="{FF2B5EF4-FFF2-40B4-BE49-F238E27FC236}">
                <a16:creationId xmlns:a16="http://schemas.microsoft.com/office/drawing/2014/main" id="{F2449542-D928-EF5E-9294-C1CB0317E1B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839788" y="1130300"/>
            <a:ext cx="5422900" cy="30495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3517955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>
          <a:extLst>
            <a:ext uri="{FF2B5EF4-FFF2-40B4-BE49-F238E27FC236}">
              <a16:creationId xmlns:a16="http://schemas.microsoft.com/office/drawing/2014/main" id="{A1E2B844-B981-DB91-0806-DB8BCEA4B1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2a7d61f4c11_1_13:notes">
            <a:extLst>
              <a:ext uri="{FF2B5EF4-FFF2-40B4-BE49-F238E27FC236}">
                <a16:creationId xmlns:a16="http://schemas.microsoft.com/office/drawing/2014/main" id="{6F213D82-14F7-9B48-CE52-14C60E86992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10248" y="4349363"/>
            <a:ext cx="5681980" cy="355871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dirty="0"/>
              <a:t>Nombre de obra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dirty="0"/>
              <a:t>Edificio nombre y cantidad de personas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s-ES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dirty="0"/>
              <a:t>En la charlas poner el </a:t>
            </a:r>
            <a:r>
              <a:rPr lang="es-ES" dirty="0" err="1"/>
              <a:t>desgloce</a:t>
            </a:r>
            <a:r>
              <a:rPr lang="es-ES" dirty="0"/>
              <a:t>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s-ES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77" name="Google Shape;177;g2a7d61f4c11_1_13:notes">
            <a:extLst>
              <a:ext uri="{FF2B5EF4-FFF2-40B4-BE49-F238E27FC236}">
                <a16:creationId xmlns:a16="http://schemas.microsoft.com/office/drawing/2014/main" id="{86599BFF-32CC-7F90-D97D-2690172014C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839788" y="1130300"/>
            <a:ext cx="5422900" cy="30495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0460520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>
          <a:extLst>
            <a:ext uri="{FF2B5EF4-FFF2-40B4-BE49-F238E27FC236}">
              <a16:creationId xmlns:a16="http://schemas.microsoft.com/office/drawing/2014/main" id="{2F0C8545-F058-1D27-2595-929F2741E8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2a7d61f4c11_1_13:notes">
            <a:extLst>
              <a:ext uri="{FF2B5EF4-FFF2-40B4-BE49-F238E27FC236}">
                <a16:creationId xmlns:a16="http://schemas.microsoft.com/office/drawing/2014/main" id="{49D3FA65-CCD5-D28D-444E-C0E931CBAF8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10248" y="4349363"/>
            <a:ext cx="5681980" cy="355871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dirty="0"/>
              <a:t>Nombre de obra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dirty="0"/>
              <a:t>Edificio nombre y cantidad de personas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s-ES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dirty="0"/>
              <a:t>En la charlas poner el </a:t>
            </a:r>
            <a:r>
              <a:rPr lang="es-ES" dirty="0" err="1"/>
              <a:t>desgloce</a:t>
            </a:r>
            <a:r>
              <a:rPr lang="es-ES" dirty="0"/>
              <a:t>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s-ES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77" name="Google Shape;177;g2a7d61f4c11_1_13:notes">
            <a:extLst>
              <a:ext uri="{FF2B5EF4-FFF2-40B4-BE49-F238E27FC236}">
                <a16:creationId xmlns:a16="http://schemas.microsoft.com/office/drawing/2014/main" id="{6A4F708F-3D8F-A4F5-3990-F8896385DD2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839788" y="1130300"/>
            <a:ext cx="5422900" cy="30495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3703163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80FF33-E599-0FF7-4EF5-1B85ABF59A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F6ED790F-AD49-687D-FC1B-F55526DC5F2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5E0679C2-139A-5C18-7EF4-1CB1337C64B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EMPRESA: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-</a:t>
            </a:r>
            <a:r>
              <a:rPr lang="es-CL" sz="1200" kern="1200" dirty="0">
                <a:solidFill>
                  <a:prstClr val="white"/>
                </a:solidFill>
                <a:latin typeface="Bahnschrift" panose="020B0502040204020203" pitchFamily="34" charset="0"/>
                <a:ea typeface="+mn-ea"/>
                <a:cs typeface="+mn-cs"/>
              </a:rPr>
              <a:t> Becas CCHC</a:t>
            </a: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- Beneficio </a:t>
            </a:r>
            <a:r>
              <a:rPr kumimoji="0" lang="es-CL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Gym</a:t>
            </a: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- Contacto por desastre medioambientales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CAJA DE COMPENSACIÓN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-</a:t>
            </a:r>
            <a:r>
              <a:rPr lang="es-CL" sz="1200" kern="1200" dirty="0">
                <a:solidFill>
                  <a:prstClr val="white"/>
                </a:solidFill>
                <a:latin typeface="Bahnschrift" panose="020B0502040204020203" pitchFamily="34" charset="0"/>
                <a:ea typeface="+mn-ea"/>
                <a:cs typeface="+mn-cs"/>
              </a:rPr>
              <a:t>Asignación familiar</a:t>
            </a: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SALUD: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-</a:t>
            </a:r>
            <a:r>
              <a:rPr lang="es-CL" sz="1200" kern="1200" dirty="0">
                <a:solidFill>
                  <a:prstClr val="white"/>
                </a:solidFill>
                <a:latin typeface="Bahnschrift" panose="020B0502040204020203" pitchFamily="34" charset="0"/>
                <a:ea typeface="+mn-ea"/>
                <a:cs typeface="+mn-cs"/>
              </a:rPr>
              <a:t>Acreditación invalidez</a:t>
            </a: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-</a:t>
            </a:r>
            <a:r>
              <a:rPr lang="es-CL" sz="1200" kern="1200" dirty="0">
                <a:solidFill>
                  <a:prstClr val="white"/>
                </a:solidFill>
                <a:latin typeface="Bahnschrift" panose="020B0502040204020203" pitchFamily="34" charset="0"/>
                <a:ea typeface="+mn-ea"/>
                <a:cs typeface="+mn-cs"/>
              </a:rPr>
              <a:t>Contención</a:t>
            </a: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endParaRPr lang="es-CL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2ED5DB4-1959-E08B-11EF-A09CD94C025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14</a:t>
            </a:fld>
            <a:endParaRPr lang="es-CL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2866889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5547A3-E809-0EA4-3B8B-5D5A2CC9C5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4409E8B5-AC0E-BC32-4207-A8B7B18B03A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55688499-35D4-7161-FA03-FD6A38001B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EMPRESA: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-</a:t>
            </a:r>
            <a:r>
              <a:rPr lang="es-CL" sz="1200" kern="1200" dirty="0">
                <a:solidFill>
                  <a:prstClr val="white"/>
                </a:solidFill>
                <a:latin typeface="Bahnschrift" panose="020B0502040204020203" pitchFamily="34" charset="0"/>
                <a:ea typeface="+mn-ea"/>
                <a:cs typeface="+mn-cs"/>
              </a:rPr>
              <a:t> Becas CCHC</a:t>
            </a: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- Beneficio </a:t>
            </a:r>
            <a:r>
              <a:rPr kumimoji="0" lang="es-CL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Gym</a:t>
            </a: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- Contacto por desastre medioambientales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CAJA DE COMPENSACIÓN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-</a:t>
            </a:r>
            <a:r>
              <a:rPr lang="es-CL" sz="1200" kern="1200" dirty="0">
                <a:solidFill>
                  <a:prstClr val="white"/>
                </a:solidFill>
                <a:latin typeface="Bahnschrift" panose="020B0502040204020203" pitchFamily="34" charset="0"/>
                <a:ea typeface="+mn-ea"/>
                <a:cs typeface="+mn-cs"/>
              </a:rPr>
              <a:t>Asignación familiar</a:t>
            </a: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SALUD: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-</a:t>
            </a:r>
            <a:r>
              <a:rPr lang="es-CL" sz="1200" kern="1200" dirty="0">
                <a:solidFill>
                  <a:prstClr val="white"/>
                </a:solidFill>
                <a:latin typeface="Bahnschrift" panose="020B0502040204020203" pitchFamily="34" charset="0"/>
                <a:ea typeface="+mn-ea"/>
                <a:cs typeface="+mn-cs"/>
              </a:rPr>
              <a:t>Acreditación invalidez</a:t>
            </a: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-</a:t>
            </a:r>
            <a:r>
              <a:rPr lang="es-CL" sz="1200" kern="1200" dirty="0">
                <a:solidFill>
                  <a:prstClr val="white"/>
                </a:solidFill>
                <a:latin typeface="Bahnschrift" panose="020B0502040204020203" pitchFamily="34" charset="0"/>
                <a:ea typeface="+mn-ea"/>
                <a:cs typeface="+mn-cs"/>
              </a:rPr>
              <a:t>Contención</a:t>
            </a: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endParaRPr lang="es-CL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F442389-56A5-AE5B-5078-E190AFAE145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15</a:t>
            </a:fld>
            <a:endParaRPr lang="es-CL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8590779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EMPRESA: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-</a:t>
            </a:r>
            <a:r>
              <a:rPr lang="es-CL" sz="1200" kern="1200" dirty="0">
                <a:solidFill>
                  <a:prstClr val="white"/>
                </a:solidFill>
                <a:latin typeface="Bahnschrift" panose="020B0502040204020203" pitchFamily="34" charset="0"/>
                <a:ea typeface="+mn-ea"/>
                <a:cs typeface="+mn-cs"/>
              </a:rPr>
              <a:t> Becas CCHC</a:t>
            </a: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- Beneficio </a:t>
            </a:r>
            <a:r>
              <a:rPr kumimoji="0" lang="es-CL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Gym</a:t>
            </a: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- Contacto por desastre medioambientales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CAJA DE COMPENSACIÓN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-</a:t>
            </a:r>
            <a:r>
              <a:rPr lang="es-CL" sz="1200" kern="1200" dirty="0">
                <a:solidFill>
                  <a:prstClr val="white"/>
                </a:solidFill>
                <a:latin typeface="Bahnschrift" panose="020B0502040204020203" pitchFamily="34" charset="0"/>
                <a:ea typeface="+mn-ea"/>
                <a:cs typeface="+mn-cs"/>
              </a:rPr>
              <a:t>Asignación familiar</a:t>
            </a: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SALUD: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-</a:t>
            </a:r>
            <a:r>
              <a:rPr lang="es-CL" sz="1200" kern="1200" dirty="0">
                <a:solidFill>
                  <a:prstClr val="white"/>
                </a:solidFill>
                <a:latin typeface="Bahnschrift" panose="020B0502040204020203" pitchFamily="34" charset="0"/>
                <a:ea typeface="+mn-ea"/>
                <a:cs typeface="+mn-cs"/>
              </a:rPr>
              <a:t>Acreditación invalidez</a:t>
            </a: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-</a:t>
            </a:r>
            <a:r>
              <a:rPr lang="es-CL" sz="1200" kern="1200" dirty="0">
                <a:solidFill>
                  <a:prstClr val="white"/>
                </a:solidFill>
                <a:latin typeface="Bahnschrift" panose="020B0502040204020203" pitchFamily="34" charset="0"/>
                <a:ea typeface="+mn-ea"/>
                <a:cs typeface="+mn-cs"/>
              </a:rPr>
              <a:t>Contención</a:t>
            </a: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16</a:t>
            </a:fld>
            <a:endParaRPr lang="es-CL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3576946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AA7B09-08C2-BBE7-3DB1-09356F081E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96BA6702-7ADA-83EC-5009-E8939570A34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FD6C8E30-1116-1AC4-0710-B45CC2111BF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EMPRESA: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-</a:t>
            </a:r>
            <a:r>
              <a:rPr lang="es-CL" sz="1200" kern="1200" dirty="0">
                <a:solidFill>
                  <a:prstClr val="white"/>
                </a:solidFill>
                <a:latin typeface="Bahnschrift" panose="020B0502040204020203" pitchFamily="34" charset="0"/>
                <a:ea typeface="+mn-ea"/>
                <a:cs typeface="+mn-cs"/>
              </a:rPr>
              <a:t> Becas CCHC</a:t>
            </a: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- Beneficio </a:t>
            </a:r>
            <a:r>
              <a:rPr kumimoji="0" lang="es-CL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Gym</a:t>
            </a: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- Contacto por desastre medioambientales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CAJA DE COMPENSACIÓN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-</a:t>
            </a:r>
            <a:r>
              <a:rPr lang="es-CL" sz="1200" kern="1200" dirty="0">
                <a:solidFill>
                  <a:prstClr val="white"/>
                </a:solidFill>
                <a:latin typeface="Bahnschrift" panose="020B0502040204020203" pitchFamily="34" charset="0"/>
                <a:ea typeface="+mn-ea"/>
                <a:cs typeface="+mn-cs"/>
              </a:rPr>
              <a:t>Asignación familiar</a:t>
            </a: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SALUD: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-</a:t>
            </a:r>
            <a:r>
              <a:rPr lang="es-CL" sz="1200" kern="1200" dirty="0">
                <a:solidFill>
                  <a:prstClr val="white"/>
                </a:solidFill>
                <a:latin typeface="Bahnschrift" panose="020B0502040204020203" pitchFamily="34" charset="0"/>
                <a:ea typeface="+mn-ea"/>
                <a:cs typeface="+mn-cs"/>
              </a:rPr>
              <a:t>Acreditación invalidez</a:t>
            </a: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-</a:t>
            </a:r>
            <a:r>
              <a:rPr lang="es-CL" sz="1200" kern="1200" dirty="0">
                <a:solidFill>
                  <a:prstClr val="white"/>
                </a:solidFill>
                <a:latin typeface="Bahnschrift" panose="020B0502040204020203" pitchFamily="34" charset="0"/>
                <a:ea typeface="+mn-ea"/>
                <a:cs typeface="+mn-cs"/>
              </a:rPr>
              <a:t>Contención</a:t>
            </a: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endParaRPr lang="es-CL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7D67610-9445-69F2-7A8F-E1303E9D66F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17</a:t>
            </a:fld>
            <a:endParaRPr lang="es-CL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3820394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8:notes"/>
          <p:cNvSpPr txBox="1">
            <a:spLocks noGrp="1"/>
          </p:cNvSpPr>
          <p:nvPr>
            <p:ph type="body" idx="1"/>
          </p:nvPr>
        </p:nvSpPr>
        <p:spPr>
          <a:xfrm>
            <a:off x="710248" y="4349363"/>
            <a:ext cx="5681980" cy="355857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" name="Google Shape;186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839788" y="1130300"/>
            <a:ext cx="5422900" cy="30495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9:notes"/>
          <p:cNvSpPr txBox="1">
            <a:spLocks noGrp="1"/>
          </p:cNvSpPr>
          <p:nvPr>
            <p:ph type="body" idx="1"/>
          </p:nvPr>
        </p:nvSpPr>
        <p:spPr>
          <a:xfrm>
            <a:off x="710248" y="4349363"/>
            <a:ext cx="5681980" cy="355857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5" name="Google Shape;195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839788" y="1130300"/>
            <a:ext cx="5422900" cy="30495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:notes"/>
          <p:cNvSpPr txBox="1">
            <a:spLocks noGrp="1"/>
          </p:cNvSpPr>
          <p:nvPr>
            <p:ph type="body" idx="1"/>
          </p:nvPr>
        </p:nvSpPr>
        <p:spPr>
          <a:xfrm>
            <a:off x="710248" y="4349363"/>
            <a:ext cx="5681980" cy="355857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839788" y="1130300"/>
            <a:ext cx="5422900" cy="30495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3:notes"/>
          <p:cNvSpPr txBox="1">
            <a:spLocks noGrp="1"/>
          </p:cNvSpPr>
          <p:nvPr>
            <p:ph type="body" idx="1"/>
          </p:nvPr>
        </p:nvSpPr>
        <p:spPr>
          <a:xfrm>
            <a:off x="710248" y="4349363"/>
            <a:ext cx="5681980" cy="355857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839788" y="1130300"/>
            <a:ext cx="5422900" cy="30495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>
          <a:extLst>
            <a:ext uri="{FF2B5EF4-FFF2-40B4-BE49-F238E27FC236}">
              <a16:creationId xmlns:a16="http://schemas.microsoft.com/office/drawing/2014/main" id="{9866C6D6-9730-213F-2CF5-82613EF0B3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4:notes">
            <a:extLst>
              <a:ext uri="{FF2B5EF4-FFF2-40B4-BE49-F238E27FC236}">
                <a16:creationId xmlns:a16="http://schemas.microsoft.com/office/drawing/2014/main" id="{4A98BD80-43E1-F095-C2C5-17E366BD5BD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839788" y="1130300"/>
            <a:ext cx="5422900" cy="30495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2" name="Google Shape;132;p4:notes">
            <a:extLst>
              <a:ext uri="{FF2B5EF4-FFF2-40B4-BE49-F238E27FC236}">
                <a16:creationId xmlns:a16="http://schemas.microsoft.com/office/drawing/2014/main" id="{7248DA3E-B03D-C304-58E5-4E80BBC5C24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10248" y="4349363"/>
            <a:ext cx="5681980" cy="3558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3" name="Google Shape;133;p4:notes">
            <a:extLst>
              <a:ext uri="{FF2B5EF4-FFF2-40B4-BE49-F238E27FC236}">
                <a16:creationId xmlns:a16="http://schemas.microsoft.com/office/drawing/2014/main" id="{74F00973-62B1-7A60-38B2-03E00B459F37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4023092" y="8584188"/>
            <a:ext cx="3077739" cy="453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035281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839788" y="1130300"/>
            <a:ext cx="5422900" cy="30495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2" name="Google Shape;132;p4:notes"/>
          <p:cNvSpPr txBox="1">
            <a:spLocks noGrp="1"/>
          </p:cNvSpPr>
          <p:nvPr>
            <p:ph type="body" idx="1"/>
          </p:nvPr>
        </p:nvSpPr>
        <p:spPr>
          <a:xfrm>
            <a:off x="710248" y="4349363"/>
            <a:ext cx="5681980" cy="3558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3" name="Google Shape;133;p4:notes"/>
          <p:cNvSpPr txBox="1">
            <a:spLocks noGrp="1"/>
          </p:cNvSpPr>
          <p:nvPr>
            <p:ph type="sldNum" idx="12"/>
          </p:nvPr>
        </p:nvSpPr>
        <p:spPr>
          <a:xfrm>
            <a:off x="4023092" y="8584188"/>
            <a:ext cx="3077739" cy="453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L" dirty="0"/>
              <a:t>Porcentaje </a:t>
            </a:r>
          </a:p>
          <a:p>
            <a:endParaRPr lang="es-CL" dirty="0"/>
          </a:p>
          <a:p>
            <a:endParaRPr lang="es-CL" dirty="0"/>
          </a:p>
          <a:p>
            <a:r>
              <a:rPr lang="es-CL" dirty="0"/>
              <a:t>MAYO </a:t>
            </a:r>
            <a:r>
              <a:rPr lang="es-CL" dirty="0">
                <a:sym typeface="Wingdings" pitchFamily="2" charset="2"/>
              </a:rPr>
              <a:t> CONSTRUYE TRANQUILO</a:t>
            </a:r>
          </a:p>
          <a:p>
            <a:r>
              <a:rPr lang="es-CL" dirty="0">
                <a:sym typeface="Wingdings" pitchFamily="2" charset="2"/>
              </a:rPr>
              <a:t>ENERO FEB INCENDIOS</a:t>
            </a:r>
          </a:p>
          <a:p>
            <a:r>
              <a:rPr lang="es-CL" dirty="0">
                <a:sym typeface="Wingdings" pitchFamily="2" charset="2"/>
              </a:rPr>
              <a:t>JUNIO MINVU</a:t>
            </a:r>
          </a:p>
          <a:p>
            <a:endParaRPr lang="es-CL" dirty="0">
              <a:sym typeface="Wingdings" pitchFamily="2" charset="2"/>
            </a:endParaRPr>
          </a:p>
          <a:p>
            <a:r>
              <a:rPr lang="es-CL" dirty="0">
                <a:sym typeface="Wingdings" pitchFamily="2" charset="2"/>
              </a:rPr>
              <a:t>PROGRM PROTESIS Y PROGRAMA MUJER  JULIO </a:t>
            </a:r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r>
              <a:rPr lang="es-CL" dirty="0"/>
              <a:t>Ojo con la subcategorías 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C9B97C1-83C6-4B7C-BD1F-75EFACE8E8FF}" type="slidenum">
              <a:rPr kumimoji="0" lang="es-C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971255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A3F36C-99C1-C877-A56D-1B6D52CFED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B991C419-6A16-6873-25C0-139FB75701F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BFE6F3AC-3CE4-573B-6C6F-91D269E40CC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L" dirty="0"/>
              <a:t>1601 resuelto</a:t>
            </a:r>
          </a:p>
          <a:p>
            <a:r>
              <a:rPr lang="es-CL" dirty="0"/>
              <a:t>114 tramitación</a:t>
            </a:r>
          </a:p>
          <a:p>
            <a:r>
              <a:rPr lang="es-CL" dirty="0"/>
              <a:t>58 derivado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6AE4FE1-F6E7-5D08-B6B0-5F5FC0733ED8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</a:t>
            </a:fld>
            <a:endParaRPr lang="es-CL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355428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CF5D7A-875E-945A-A718-19F7F14812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AA050C40-0E0E-9CEE-30E9-3DB2EB6B8A8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874656ED-B98C-786F-2879-47DB1BCB1C3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L" dirty="0"/>
              <a:t>1601 resuelto</a:t>
            </a:r>
          </a:p>
          <a:p>
            <a:r>
              <a:rPr lang="es-CL" dirty="0"/>
              <a:t>114 tramitación</a:t>
            </a:r>
          </a:p>
          <a:p>
            <a:r>
              <a:rPr lang="es-CL" dirty="0"/>
              <a:t>58 derivado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3A639AA-5F91-3546-8A42-6AD9F4999782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</a:t>
            </a:fld>
            <a:endParaRPr lang="es-CL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474556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2a7d61f4c11_1_13:notes"/>
          <p:cNvSpPr txBox="1">
            <a:spLocks noGrp="1"/>
          </p:cNvSpPr>
          <p:nvPr>
            <p:ph type="body" idx="1"/>
          </p:nvPr>
        </p:nvSpPr>
        <p:spPr>
          <a:xfrm>
            <a:off x="710248" y="4349363"/>
            <a:ext cx="5681980" cy="355871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dirty="0"/>
              <a:t>Nombre de obra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dirty="0"/>
              <a:t>Edificio nombre y cantidad de personas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s-ES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dirty="0"/>
              <a:t>DETALLAR NOMBRE DE LA CHARLA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dirty="0"/>
              <a:t>TIPO DE CHARLA, MINVU BENEFICIOS, FERIA LABORAL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dirty="0"/>
              <a:t>PERSONAS ATENDIDAS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s-ES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dirty="0"/>
              <a:t>En la charlas poner el </a:t>
            </a:r>
            <a:r>
              <a:rPr lang="es-ES" dirty="0" err="1"/>
              <a:t>desgloce</a:t>
            </a:r>
            <a:r>
              <a:rPr lang="es-ES" dirty="0"/>
              <a:t>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s-ES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77" name="Google Shape;177;g2a7d61f4c11_1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839788" y="1130300"/>
            <a:ext cx="5422900" cy="30495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0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1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1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424B66-BDB3-292A-8827-DCB1BB6D2F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36FBA41-07AE-ED5B-5945-48962C1358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4A2329F-A051-3A56-33E0-9DE941F060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E493-2DAE-46E3-9F84-3D9570F36593}" type="datetimeFigureOut">
              <a:rPr lang="es-CL" smtClean="0"/>
              <a:t>16-10-24</a:t>
            </a:fld>
            <a:endParaRPr lang="es-CL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75B4D68-0C80-20AF-8F32-3AE826DE45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FFC0771-F79F-7002-3990-42AEFD3F4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27B64-C0F7-4A31-9B21-3FEC15EE5573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3533345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60C776-1615-0F03-BC4E-B4A478611A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65DCD28-04B3-E089-A835-34CA099D46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5D63F26-5AE6-F2A5-A831-48DFC90CF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E493-2DAE-46E3-9F84-3D9570F36593}" type="datetimeFigureOut">
              <a:rPr lang="es-CL" smtClean="0"/>
              <a:t>16-10-24</a:t>
            </a:fld>
            <a:endParaRPr lang="es-CL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F240500-B9E5-82AF-DEF5-EF9679AC0F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09F408D-2999-EA1E-06C3-25BBEB697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27B64-C0F7-4A31-9B21-3FEC15EE5573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4666081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8C9442-030B-8052-FA82-79669BEF2C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81F3699-7770-3FF5-8DBA-096FB1095B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D25154-18FE-CECE-1896-B0D6C9931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E493-2DAE-46E3-9F84-3D9570F36593}" type="datetimeFigureOut">
              <a:rPr lang="es-CL" smtClean="0"/>
              <a:t>16-10-24</a:t>
            </a:fld>
            <a:endParaRPr lang="es-CL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ED7AD80-E19D-B4ED-CEE4-A61EC9424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F2A403E-99F5-BF6F-CC12-59787D272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27B64-C0F7-4A31-9B21-3FEC15EE5573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8535051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78E4815-39D9-D039-1176-860E8CD7BC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94558BA-ACD9-4B6C-6B13-E980ECFC54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14C3B46-267D-A373-0069-E5DC9FD745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3E3DF7C-36B2-5476-D4D0-5278DA66D8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E493-2DAE-46E3-9F84-3D9570F36593}" type="datetimeFigureOut">
              <a:rPr lang="es-CL" smtClean="0"/>
              <a:t>16-10-24</a:t>
            </a:fld>
            <a:endParaRPr lang="es-CL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F03956A-76E2-B6C5-3298-EEC83687A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2B230C9-DDC3-1574-952B-EA1AFCFF35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27B64-C0F7-4A31-9B21-3FEC15EE5573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4240657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9E97B2-C880-6960-9A1F-098D52FFDD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625AC2C-B5FB-8D84-CC4B-91E1D43B37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AF45BD3-4FFA-8FF1-3703-724499F763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ED323E80-C829-0D2F-A73C-22471DBE6F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23A183CE-7539-AD54-7F4D-61C9D36CF4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C447E044-BBBC-EBB8-2740-EA67D712FD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E493-2DAE-46E3-9F84-3D9570F36593}" type="datetimeFigureOut">
              <a:rPr lang="es-CL" smtClean="0"/>
              <a:t>16-10-24</a:t>
            </a:fld>
            <a:endParaRPr lang="es-CL" dirty="0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9B2F2FC8-867B-6E09-AB2C-01F00C053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5509DEAC-40E7-7BA5-AA89-C053BEAA8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27B64-C0F7-4A31-9B21-3FEC15EE5573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4642514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C9D262-215B-2B5E-A451-CA6C31CCBC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A5F1C698-474E-1F32-2046-00BD1D887C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E493-2DAE-46E3-9F84-3D9570F36593}" type="datetimeFigureOut">
              <a:rPr lang="es-CL" smtClean="0"/>
              <a:t>16-10-24</a:t>
            </a:fld>
            <a:endParaRPr lang="es-CL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99E0804-B2C4-01B8-8B85-F6512DA9BC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8826682-9F11-33D9-DC3F-3B2725C27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27B64-C0F7-4A31-9B21-3FEC15EE5573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84557030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5C31781-482C-2DE0-FE0B-59E4163735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E493-2DAE-46E3-9F84-3D9570F36593}" type="datetimeFigureOut">
              <a:rPr lang="es-CL" smtClean="0"/>
              <a:t>16-10-24</a:t>
            </a:fld>
            <a:endParaRPr lang="es-CL" dirty="0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D4254F67-7545-DC51-97DF-CFE3B9C21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1DFE630-B320-22A9-8D02-671D5215B8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27B64-C0F7-4A31-9B21-3FEC15EE5573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6872509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B3F5B4-6ED3-7193-135A-85C78AFD7B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F2F0FCB-679A-06D7-5116-8D9CDEF7F4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D39954A-2E52-D677-9A97-8CD879E1D5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1FEBCAE-5F4B-B256-DD5C-6EC4659F51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E493-2DAE-46E3-9F84-3D9570F36593}" type="datetimeFigureOut">
              <a:rPr lang="es-CL" smtClean="0"/>
              <a:t>16-10-24</a:t>
            </a:fld>
            <a:endParaRPr lang="es-CL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AE6DDA4-5EC9-045A-7A21-2D10AB4F3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821C5D2-599A-EDB4-32F2-F15E5DE337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27B64-C0F7-4A31-9B21-3FEC15EE5573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661860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2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24" name="Google Shape;24;p12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25" name="Google Shape;25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B1F0E3-7EDB-B6B9-D1FB-B1BE9CA30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3933168D-C555-4848-6DBD-01C46B98B3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52DD1C0-D9FE-83E7-4668-FD86033CC4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90446C4-5A28-A35A-FD77-6E23F1CEA6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E493-2DAE-46E3-9F84-3D9570F36593}" type="datetimeFigureOut">
              <a:rPr lang="es-CL" smtClean="0"/>
              <a:t>16-10-24</a:t>
            </a:fld>
            <a:endParaRPr lang="es-CL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CFE0047-D2A8-8BC7-DFD7-0E2EC7371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923EBC6-C6FD-537A-D692-AFEF18B72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27B64-C0F7-4A31-9B21-3FEC15EE5573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17296719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F033FE-EA20-3CC7-AD9A-10C91456B7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9424DA7-A93F-B3CA-4CDF-B66EFECF0A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42EF33F-0D71-7D27-F8B1-9F1B05ACFE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E493-2DAE-46E3-9F84-3D9570F36593}" type="datetimeFigureOut">
              <a:rPr lang="es-CL" smtClean="0"/>
              <a:t>16-10-24</a:t>
            </a:fld>
            <a:endParaRPr lang="es-CL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96F5BC1-8512-69EB-026A-5CE79E7B74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60E4AB6-C3D1-9B75-32E7-53FF3E6D6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27B64-C0F7-4A31-9B21-3FEC15EE5573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182673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623A2C6-ADFE-1F66-4ACF-6BC01184A5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FA27699-D130-B574-D026-EFD9AAF943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1C4861E-0C86-CB3B-B82A-7756070014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E493-2DAE-46E3-9F84-3D9570F36593}" type="datetimeFigureOut">
              <a:rPr lang="es-CL" smtClean="0"/>
              <a:t>16-10-24</a:t>
            </a:fld>
            <a:endParaRPr lang="es-CL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F9965E3-A5AA-847F-2344-41EBF28A9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829E64D-E7E1-630D-00D5-34A3B959F4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27B64-C0F7-4A31-9B21-3FEC15EE5573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988531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3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31" name="Google Shape;31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4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4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7" name="Google Shape;37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1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0" name="Google Shape;50;p1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1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2" name="Google Shape;52;p1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3" name="Google Shape;53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8" name="Google Shape;68;p1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1"/>
            </a:gs>
            <a:gs pos="50000">
              <a:srgbClr val="FAFAFA"/>
            </a:gs>
            <a:gs pos="100000">
              <a:srgbClr val="CECECE"/>
            </a:gs>
          </a:gsLst>
          <a:lin ang="5400000" scaled="0"/>
        </a:gra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F77FCD4D-A582-7854-E543-AAAD23109C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3C9C237-5DB8-58B0-C7AA-CC32367E62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4B7E2C2-B793-E680-6887-CAFBC1A43F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F5E493-2DAE-46E3-9F84-3D9570F36593}" type="datetimeFigureOut">
              <a:rPr lang="es-CL" smtClean="0"/>
              <a:t>16-10-24</a:t>
            </a:fld>
            <a:endParaRPr lang="es-CL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3C989A6-5CF7-B59D-632F-613FD493DA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F272443-5103-A671-4E1C-AECFE95D8A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B27B64-C0F7-4A31-9B21-3FEC15EE5573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440277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Relationship Id="rId6" Type="http://schemas.openxmlformats.org/officeDocument/2006/relationships/chart" Target="../charts/chart7.xml"/><Relationship Id="rId5" Type="http://schemas.openxmlformats.org/officeDocument/2006/relationships/chart" Target="../charts/chart6.xml"/><Relationship Id="rId4" Type="http://schemas.openxmlformats.org/officeDocument/2006/relationships/image" Target="../media/image8.sv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chart" Target="../charts/chart10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Relationship Id="rId6" Type="http://schemas.openxmlformats.org/officeDocument/2006/relationships/chart" Target="../charts/chart9.xml"/><Relationship Id="rId5" Type="http://schemas.openxmlformats.org/officeDocument/2006/relationships/chart" Target="../charts/chart8.xml"/><Relationship Id="rId4" Type="http://schemas.openxmlformats.org/officeDocument/2006/relationships/image" Target="../media/image8.sv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Relationship Id="rId6" Type="http://schemas.openxmlformats.org/officeDocument/2006/relationships/chart" Target="../charts/chart12.xml"/><Relationship Id="rId5" Type="http://schemas.openxmlformats.org/officeDocument/2006/relationships/chart" Target="../charts/chart11.xml"/><Relationship Id="rId4" Type="http://schemas.openxmlformats.org/officeDocument/2006/relationships/image" Target="../media/image8.sv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chart" Target="../charts/chart15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Relationship Id="rId6" Type="http://schemas.openxmlformats.org/officeDocument/2006/relationships/chart" Target="../charts/chart14.xml"/><Relationship Id="rId5" Type="http://schemas.openxmlformats.org/officeDocument/2006/relationships/chart" Target="../charts/chart13.xml"/><Relationship Id="rId4" Type="http://schemas.openxmlformats.org/officeDocument/2006/relationships/image" Target="../media/image8.sv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5" Type="http://schemas.openxmlformats.org/officeDocument/2006/relationships/chart" Target="../charts/chart3.xml"/><Relationship Id="rId4" Type="http://schemas.openxmlformats.org/officeDocument/2006/relationships/image" Target="../media/image8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5" Type="http://schemas.openxmlformats.org/officeDocument/2006/relationships/chart" Target="../charts/chart4.xml"/><Relationship Id="rId4" Type="http://schemas.openxmlformats.org/officeDocument/2006/relationships/image" Target="../media/image8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Relationship Id="rId5" Type="http://schemas.openxmlformats.org/officeDocument/2006/relationships/chart" Target="../charts/chart5.xml"/><Relationship Id="rId4" Type="http://schemas.openxmlformats.org/officeDocument/2006/relationships/image" Target="../media/image8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"/>
          <p:cNvSpPr/>
          <p:nvPr/>
        </p:nvSpPr>
        <p:spPr>
          <a:xfrm flipH="1">
            <a:off x="0" y="-3"/>
            <a:ext cx="12192000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rgbClr val="374C81"/>
              </a:gs>
            </a:gsLst>
            <a:lin ang="66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"/>
          <p:cNvSpPr/>
          <p:nvPr/>
        </p:nvSpPr>
        <p:spPr>
          <a:xfrm flipH="1">
            <a:off x="480861" y="0"/>
            <a:ext cx="7661934" cy="6858000"/>
          </a:xfrm>
          <a:prstGeom prst="rect">
            <a:avLst/>
          </a:prstGeom>
          <a:gradFill>
            <a:gsLst>
              <a:gs pos="0">
                <a:srgbClr val="374C81">
                  <a:alpha val="44705"/>
                </a:srgbClr>
              </a:gs>
              <a:gs pos="100000">
                <a:srgbClr val="000000">
                  <a:alpha val="28627"/>
                </a:srgbClr>
              </a:gs>
            </a:gsLst>
            <a:lin ang="120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/>
          <p:cNvSpPr/>
          <p:nvPr/>
        </p:nvSpPr>
        <p:spPr>
          <a:xfrm rot="10800000" flipH="1">
            <a:off x="480862" y="-6"/>
            <a:ext cx="11711138" cy="6410334"/>
          </a:xfrm>
          <a:prstGeom prst="rect">
            <a:avLst/>
          </a:prstGeom>
          <a:gradFill>
            <a:gsLst>
              <a:gs pos="0">
                <a:srgbClr val="4A66AC">
                  <a:alpha val="0"/>
                </a:srgbClr>
              </a:gs>
              <a:gs pos="100000">
                <a:srgbClr val="000000">
                  <a:alpha val="40784"/>
                </a:srgbClr>
              </a:gs>
            </a:gsLst>
            <a:lin ang="180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"/>
          <p:cNvSpPr txBox="1">
            <a:spLocks noGrp="1"/>
          </p:cNvSpPr>
          <p:nvPr>
            <p:ph type="title"/>
          </p:nvPr>
        </p:nvSpPr>
        <p:spPr>
          <a:xfrm>
            <a:off x="1208314" y="1763239"/>
            <a:ext cx="6313800" cy="309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Calibri"/>
              <a:buNone/>
            </a:pPr>
            <a:r>
              <a:rPr lang="es-CL" sz="48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Informe de Gestión</a:t>
            </a:r>
            <a:r>
              <a:rPr lang="es-CL" sz="4800" dirty="0">
                <a:solidFill>
                  <a:srgbClr val="FFFFFF"/>
                </a:solidFill>
              </a:rPr>
              <a:t> </a:t>
            </a:r>
            <a:br>
              <a:rPr lang="es-CL" sz="48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s-CL" sz="32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ENERO – SEPTIEMBRE 2024</a:t>
            </a:r>
            <a:br>
              <a:rPr lang="es-CL" sz="48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4800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1"/>
          <p:cNvSpPr/>
          <p:nvPr/>
        </p:nvSpPr>
        <p:spPr>
          <a:xfrm rot="-5400000">
            <a:off x="4844797" y="-489206"/>
            <a:ext cx="2502408" cy="12191998"/>
          </a:xfrm>
          <a:prstGeom prst="rect">
            <a:avLst/>
          </a:prstGeom>
          <a:gradFill>
            <a:gsLst>
              <a:gs pos="0">
                <a:srgbClr val="4A66AC">
                  <a:alpha val="23921"/>
                </a:srgbClr>
              </a:gs>
              <a:gs pos="78000">
                <a:srgbClr val="253356">
                  <a:alpha val="0"/>
                </a:srgbClr>
              </a:gs>
              <a:gs pos="100000">
                <a:srgbClr val="253356">
                  <a:alpha val="0"/>
                </a:srgbClr>
              </a:gs>
            </a:gsLst>
            <a:lin ang="102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1"/>
          <p:cNvSpPr/>
          <p:nvPr/>
        </p:nvSpPr>
        <p:spPr>
          <a:xfrm>
            <a:off x="6390589" y="1062544"/>
            <a:ext cx="4756162" cy="4756162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5" name="Google Shape;95;p1" descr="Un dibujo de una cara feliz&#10;&#10;Descripción generada automáticamente con confianza baja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39595" y="455026"/>
            <a:ext cx="1937437" cy="874972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AEFF1F9A-FC32-5D4D-E8EB-A11CD325A3E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25768" y="2435797"/>
            <a:ext cx="1779705" cy="1752983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>
          <a:extLst>
            <a:ext uri="{FF2B5EF4-FFF2-40B4-BE49-F238E27FC236}">
              <a16:creationId xmlns:a16="http://schemas.microsoft.com/office/drawing/2014/main" id="{8BC41A19-4E85-22B9-F3AF-4726D5CCC0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2a7d61f4c11_1_13">
            <a:extLst>
              <a:ext uri="{FF2B5EF4-FFF2-40B4-BE49-F238E27FC236}">
                <a16:creationId xmlns:a16="http://schemas.microsoft.com/office/drawing/2014/main" id="{9816E00A-C586-057F-B4AF-676F5D4E8083}"/>
              </a:ext>
            </a:extLst>
          </p:cNvPr>
          <p:cNvSpPr/>
          <p:nvPr/>
        </p:nvSpPr>
        <p:spPr>
          <a:xfrm rot="5400000">
            <a:off x="-467978" y="227839"/>
            <a:ext cx="2568900" cy="2525400"/>
          </a:xfrm>
          <a:prstGeom prst="blockArc">
            <a:avLst>
              <a:gd name="adj1" fmla="val 10800000"/>
              <a:gd name="adj2" fmla="val 42839"/>
              <a:gd name="adj3" fmla="val 9261"/>
            </a:avLst>
          </a:prstGeom>
          <a:gradFill>
            <a:gsLst>
              <a:gs pos="0">
                <a:srgbClr val="253356"/>
              </a:gs>
              <a:gs pos="42000">
                <a:srgbClr val="253356"/>
              </a:gs>
              <a:gs pos="100000">
                <a:srgbClr val="8FA1CF"/>
              </a:gs>
            </a:gsLst>
            <a:lin ang="2700006" scaled="0"/>
          </a:gradFill>
          <a:ln w="12700" cap="flat" cmpd="sng">
            <a:solidFill>
              <a:srgbClr val="1F2B4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g2a7d61f4c11_1_13">
            <a:extLst>
              <a:ext uri="{FF2B5EF4-FFF2-40B4-BE49-F238E27FC236}">
                <a16:creationId xmlns:a16="http://schemas.microsoft.com/office/drawing/2014/main" id="{48728100-F2FC-42B0-A2DD-B8F00C6D8A6C}"/>
              </a:ext>
            </a:extLst>
          </p:cNvPr>
          <p:cNvSpPr/>
          <p:nvPr/>
        </p:nvSpPr>
        <p:spPr>
          <a:xfrm rot="-5400000">
            <a:off x="81517" y="756438"/>
            <a:ext cx="1469700" cy="1468200"/>
          </a:xfrm>
          <a:prstGeom prst="donut">
            <a:avLst>
              <a:gd name="adj" fmla="val 11861"/>
            </a:avLst>
          </a:prstGeom>
          <a:gradFill>
            <a:gsLst>
              <a:gs pos="0">
                <a:schemeClr val="lt1"/>
              </a:gs>
              <a:gs pos="50000">
                <a:srgbClr val="FAFAFA"/>
              </a:gs>
              <a:gs pos="100000">
                <a:srgbClr val="CECECE"/>
              </a:gs>
            </a:gsLst>
            <a:lin ang="5400012" scaled="0"/>
          </a:gradFill>
          <a:ln w="12700" cap="flat" cmpd="sng">
            <a:solidFill>
              <a:srgbClr val="1F2B4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81" name="Google Shape;181;g2a7d61f4c11_1_13" descr="Gráfico de barras con relleno sólido">
            <a:extLst>
              <a:ext uri="{FF2B5EF4-FFF2-40B4-BE49-F238E27FC236}">
                <a16:creationId xmlns:a16="http://schemas.microsoft.com/office/drawing/2014/main" id="{4235A377-E2C0-5FFC-5C98-EDFBF70DA135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70115" y="1033402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82" name="Google Shape;182;g2a7d61f4c11_1_13">
            <a:extLst>
              <a:ext uri="{FF2B5EF4-FFF2-40B4-BE49-F238E27FC236}">
                <a16:creationId xmlns:a16="http://schemas.microsoft.com/office/drawing/2014/main" id="{48A74333-B9C4-19BA-FCA7-4EA5F7FD778A}"/>
              </a:ext>
            </a:extLst>
          </p:cNvPr>
          <p:cNvSpPr txBox="1"/>
          <p:nvPr/>
        </p:nvSpPr>
        <p:spPr>
          <a:xfrm>
            <a:off x="2914072" y="278654"/>
            <a:ext cx="7940478" cy="9540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800" dirty="0">
                <a:solidFill>
                  <a:schemeClr val="dk1"/>
                </a:solidFill>
                <a:latin typeface="Corben"/>
                <a:ea typeface="Corben"/>
                <a:cs typeface="Corben"/>
                <a:sym typeface="Corben"/>
              </a:rPr>
              <a:t>Cantidad de Obras visitadas Marzo y Abril 2024</a:t>
            </a:r>
            <a:endParaRPr dirty="0"/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A74421DE-FB33-C394-49D5-1DE355A107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1819462"/>
              </p:ext>
            </p:extLst>
          </p:nvPr>
        </p:nvGraphicFramePr>
        <p:xfrm>
          <a:off x="2367020" y="1405701"/>
          <a:ext cx="8487530" cy="48095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3423">
                  <a:extLst>
                    <a:ext uri="{9D8B030D-6E8A-4147-A177-3AD203B41FA5}">
                      <a16:colId xmlns:a16="http://schemas.microsoft.com/office/drawing/2014/main" val="2435106290"/>
                    </a:ext>
                  </a:extLst>
                </a:gridCol>
                <a:gridCol w="2172018">
                  <a:extLst>
                    <a:ext uri="{9D8B030D-6E8A-4147-A177-3AD203B41FA5}">
                      <a16:colId xmlns:a16="http://schemas.microsoft.com/office/drawing/2014/main" val="2475112048"/>
                    </a:ext>
                  </a:extLst>
                </a:gridCol>
                <a:gridCol w="5042089">
                  <a:extLst>
                    <a:ext uri="{9D8B030D-6E8A-4147-A177-3AD203B41FA5}">
                      <a16:colId xmlns:a16="http://schemas.microsoft.com/office/drawing/2014/main" val="701024861"/>
                    </a:ext>
                  </a:extLst>
                </a:gridCol>
              </a:tblGrid>
              <a:tr h="786170">
                <a:tc>
                  <a:txBody>
                    <a:bodyPr/>
                    <a:lstStyle/>
                    <a:p>
                      <a:r>
                        <a:rPr lang="es-CL" dirty="0"/>
                        <a:t>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err="1"/>
                        <a:t>N°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/>
                        <a:t>OBRAS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0773262"/>
                  </a:ext>
                </a:extLst>
              </a:tr>
              <a:tr h="1397671">
                <a:tc>
                  <a:txBody>
                    <a:bodyPr/>
                    <a:lstStyle/>
                    <a:p>
                      <a:r>
                        <a:rPr lang="es-CL" dirty="0"/>
                        <a:t>Marzo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/>
                        <a:t>9 visitas</a:t>
                      </a:r>
                    </a:p>
                    <a:p>
                      <a:r>
                        <a:rPr lang="es-CL" dirty="0"/>
                        <a:t>7 charlas beneficios.</a:t>
                      </a:r>
                    </a:p>
                    <a:p>
                      <a:r>
                        <a:rPr lang="es-CL" dirty="0"/>
                        <a:t>141 personas atendidas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El Pedregal : Charla beneficios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El Clan : Charla beneficios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Pedro de Oña : Charla beneficios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Aires de </a:t>
                      </a:r>
                      <a:r>
                        <a:rPr lang="es-CL" dirty="0" err="1"/>
                        <a:t>Machali</a:t>
                      </a:r>
                      <a:r>
                        <a:rPr lang="es-CL" dirty="0"/>
                        <a:t>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 err="1"/>
                        <a:t>Icalma</a:t>
                      </a:r>
                      <a:r>
                        <a:rPr lang="es-CL" dirty="0"/>
                        <a:t> Torre C : Charla beneficios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Edificio 2 norte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 err="1"/>
                        <a:t>Miralmar</a:t>
                      </a:r>
                      <a:r>
                        <a:rPr lang="es-CL" dirty="0"/>
                        <a:t> : Charla beneficios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Edificio Singular : Charla beneficios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Pinares de Concón : Charla beneficios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5792642"/>
                  </a:ext>
                </a:extLst>
              </a:tr>
              <a:tr h="1912602">
                <a:tc>
                  <a:txBody>
                    <a:bodyPr/>
                    <a:lstStyle/>
                    <a:p>
                      <a:r>
                        <a:rPr lang="es-CL" dirty="0"/>
                        <a:t>Abril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/>
                        <a:t>9 visitas</a:t>
                      </a:r>
                    </a:p>
                    <a:p>
                      <a:r>
                        <a:rPr lang="es-CL" dirty="0"/>
                        <a:t>6 charlas construye tranquilo</a:t>
                      </a:r>
                    </a:p>
                    <a:p>
                      <a:r>
                        <a:rPr lang="es-CL" dirty="0"/>
                        <a:t>1 charla beneficio.</a:t>
                      </a:r>
                    </a:p>
                    <a:p>
                      <a:r>
                        <a:rPr lang="es-CL" dirty="0"/>
                        <a:t>77 personas atendidas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Edificio Los Castaños : Charla construye tranquilo.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 err="1"/>
                        <a:t>Minibodegas</a:t>
                      </a:r>
                      <a:r>
                        <a:rPr lang="es-CL" dirty="0"/>
                        <a:t> Recoleta : Charla construye tranquilo.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Condominio Santa Teresa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Homecenter-Walmart-</a:t>
                      </a:r>
                      <a:r>
                        <a:rPr lang="es-CL" dirty="0" err="1"/>
                        <a:t>lc</a:t>
                      </a:r>
                      <a:r>
                        <a:rPr lang="es-CL" dirty="0"/>
                        <a:t> </a:t>
                      </a:r>
                      <a:r>
                        <a:rPr lang="es-CL" dirty="0" err="1"/>
                        <a:t>cc</a:t>
                      </a:r>
                      <a:r>
                        <a:rPr lang="es-CL" dirty="0"/>
                        <a:t>  (2) Chicureo: Charlas construye tranquilo y beneficios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 err="1"/>
                        <a:t>Vitapark</a:t>
                      </a:r>
                      <a:r>
                        <a:rPr lang="es-CL" dirty="0"/>
                        <a:t> : Charla construye tranquilo.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PMGD Santa Inés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Casas villa ilusión : Charla construye tranquilo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Casas Villa Avelina : Charla construye tranquilo.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6122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99001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>
          <a:extLst>
            <a:ext uri="{FF2B5EF4-FFF2-40B4-BE49-F238E27FC236}">
              <a16:creationId xmlns:a16="http://schemas.microsoft.com/office/drawing/2014/main" id="{E2A2FEEE-3BED-2487-3BCE-5284361F98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2a7d61f4c11_1_13">
            <a:extLst>
              <a:ext uri="{FF2B5EF4-FFF2-40B4-BE49-F238E27FC236}">
                <a16:creationId xmlns:a16="http://schemas.microsoft.com/office/drawing/2014/main" id="{ADA0DAAC-E9CB-ACCE-BCFD-6D5F082EAAB0}"/>
              </a:ext>
            </a:extLst>
          </p:cNvPr>
          <p:cNvSpPr/>
          <p:nvPr/>
        </p:nvSpPr>
        <p:spPr>
          <a:xfrm rot="5400000">
            <a:off x="-467978" y="227839"/>
            <a:ext cx="2568900" cy="2525400"/>
          </a:xfrm>
          <a:prstGeom prst="blockArc">
            <a:avLst>
              <a:gd name="adj1" fmla="val 10800000"/>
              <a:gd name="adj2" fmla="val 42839"/>
              <a:gd name="adj3" fmla="val 9261"/>
            </a:avLst>
          </a:prstGeom>
          <a:gradFill>
            <a:gsLst>
              <a:gs pos="0">
                <a:srgbClr val="253356"/>
              </a:gs>
              <a:gs pos="42000">
                <a:srgbClr val="253356"/>
              </a:gs>
              <a:gs pos="100000">
                <a:srgbClr val="8FA1CF"/>
              </a:gs>
            </a:gsLst>
            <a:lin ang="2700006" scaled="0"/>
          </a:gradFill>
          <a:ln w="12700" cap="flat" cmpd="sng">
            <a:solidFill>
              <a:srgbClr val="1F2B4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g2a7d61f4c11_1_13">
            <a:extLst>
              <a:ext uri="{FF2B5EF4-FFF2-40B4-BE49-F238E27FC236}">
                <a16:creationId xmlns:a16="http://schemas.microsoft.com/office/drawing/2014/main" id="{5AF7764B-B173-55D2-AD10-3360D23AA76C}"/>
              </a:ext>
            </a:extLst>
          </p:cNvPr>
          <p:cNvSpPr/>
          <p:nvPr/>
        </p:nvSpPr>
        <p:spPr>
          <a:xfrm rot="-5400000">
            <a:off x="81517" y="756438"/>
            <a:ext cx="1469700" cy="1468200"/>
          </a:xfrm>
          <a:prstGeom prst="donut">
            <a:avLst>
              <a:gd name="adj" fmla="val 11861"/>
            </a:avLst>
          </a:prstGeom>
          <a:gradFill>
            <a:gsLst>
              <a:gs pos="0">
                <a:schemeClr val="lt1"/>
              </a:gs>
              <a:gs pos="50000">
                <a:srgbClr val="FAFAFA"/>
              </a:gs>
              <a:gs pos="100000">
                <a:srgbClr val="CECECE"/>
              </a:gs>
            </a:gsLst>
            <a:lin ang="5400012" scaled="0"/>
          </a:gradFill>
          <a:ln w="12700" cap="flat" cmpd="sng">
            <a:solidFill>
              <a:srgbClr val="1F2B4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81" name="Google Shape;181;g2a7d61f4c11_1_13" descr="Gráfico de barras con relleno sólido">
            <a:extLst>
              <a:ext uri="{FF2B5EF4-FFF2-40B4-BE49-F238E27FC236}">
                <a16:creationId xmlns:a16="http://schemas.microsoft.com/office/drawing/2014/main" id="{8DF3A166-3E90-F334-02D9-142858494B9C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70115" y="1033402"/>
            <a:ext cx="914400" cy="9144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795A6FAD-0D9E-08C1-67FD-96DBE68F20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2859618"/>
              </p:ext>
            </p:extLst>
          </p:nvPr>
        </p:nvGraphicFramePr>
        <p:xfrm>
          <a:off x="2607667" y="1033402"/>
          <a:ext cx="7880801" cy="51321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9467">
                  <a:extLst>
                    <a:ext uri="{9D8B030D-6E8A-4147-A177-3AD203B41FA5}">
                      <a16:colId xmlns:a16="http://schemas.microsoft.com/office/drawing/2014/main" val="2435106290"/>
                    </a:ext>
                  </a:extLst>
                </a:gridCol>
                <a:gridCol w="2177205">
                  <a:extLst>
                    <a:ext uri="{9D8B030D-6E8A-4147-A177-3AD203B41FA5}">
                      <a16:colId xmlns:a16="http://schemas.microsoft.com/office/drawing/2014/main" val="2475112048"/>
                    </a:ext>
                  </a:extLst>
                </a:gridCol>
                <a:gridCol w="5054129">
                  <a:extLst>
                    <a:ext uri="{9D8B030D-6E8A-4147-A177-3AD203B41FA5}">
                      <a16:colId xmlns:a16="http://schemas.microsoft.com/office/drawing/2014/main" val="701024861"/>
                    </a:ext>
                  </a:extLst>
                </a:gridCol>
              </a:tblGrid>
              <a:tr h="388797">
                <a:tc>
                  <a:txBody>
                    <a:bodyPr/>
                    <a:lstStyle/>
                    <a:p>
                      <a:r>
                        <a:rPr lang="es-CL" dirty="0"/>
                        <a:t>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err="1"/>
                        <a:t>N°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/>
                        <a:t>OBRAS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0773262"/>
                  </a:ext>
                </a:extLst>
              </a:tr>
              <a:tr h="4743318">
                <a:tc>
                  <a:txBody>
                    <a:bodyPr/>
                    <a:lstStyle/>
                    <a:p>
                      <a:r>
                        <a:rPr lang="es-CL" sz="1400" dirty="0"/>
                        <a:t>Mayo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1400" dirty="0"/>
                        <a:t>17 visitas</a:t>
                      </a:r>
                    </a:p>
                    <a:p>
                      <a:r>
                        <a:rPr lang="es-CL" sz="1400" dirty="0"/>
                        <a:t>17 Charlas CCHH</a:t>
                      </a:r>
                    </a:p>
                    <a:p>
                      <a:r>
                        <a:rPr lang="es-CL" sz="1400" dirty="0"/>
                        <a:t>200 personas atendidas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sz="1400" dirty="0"/>
                        <a:t>Parque Los Encinos : Charla construye tranquilo.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sz="1400" dirty="0"/>
                        <a:t>Casas Aires de </a:t>
                      </a:r>
                      <a:r>
                        <a:rPr lang="es-CL" sz="1400" dirty="0" err="1"/>
                        <a:t>Machali</a:t>
                      </a:r>
                      <a:r>
                        <a:rPr lang="es-CL" sz="1400" dirty="0"/>
                        <a:t> : Charla construye tranquilo.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sz="1400" dirty="0" err="1"/>
                        <a:t>Cdo</a:t>
                      </a:r>
                      <a:r>
                        <a:rPr lang="es-CL" sz="1400" dirty="0"/>
                        <a:t> Sant Teresa : Charla construye tranquilo.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sz="1400" dirty="0"/>
                        <a:t>Edificio Mann T. A : Charla construye tranquilo.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sz="1400" dirty="0"/>
                        <a:t>Los </a:t>
                      </a:r>
                      <a:r>
                        <a:rPr lang="es-CL" sz="1400" dirty="0" err="1"/>
                        <a:t>Acacios</a:t>
                      </a:r>
                      <a:r>
                        <a:rPr lang="es-CL" sz="1400" dirty="0"/>
                        <a:t> II : Charla construye tranquilo.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sz="1400" dirty="0"/>
                        <a:t>PV Cerrillos : Charla construye tranquilo.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sz="1400" dirty="0" err="1"/>
                        <a:t>Metalpar</a:t>
                      </a:r>
                      <a:r>
                        <a:rPr lang="es-CL" sz="1400" dirty="0"/>
                        <a:t> Center : Charla construye tranquilo.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sz="1400" dirty="0"/>
                        <a:t>Andes Quilicura : Charla construye tranquilo.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sz="1400" dirty="0" err="1"/>
                        <a:t>Urb</a:t>
                      </a:r>
                      <a:r>
                        <a:rPr lang="es-CL" sz="1400" dirty="0"/>
                        <a:t> Puerto Pudahuel : Charla construye tranquilo.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sz="1400" dirty="0"/>
                        <a:t>Vista Colon: Charla construye tranquilo.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sz="1400" dirty="0"/>
                        <a:t>Edificio Candelaria : Charla construye tranquilo.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sz="1400" dirty="0"/>
                        <a:t>Terrazas Uno Norte : Charla construye tranquilo.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sz="1400" dirty="0"/>
                        <a:t>Edificio Clan : Charla construye tranquilo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sz="1400" dirty="0" err="1"/>
                        <a:t>Icalma</a:t>
                      </a:r>
                      <a:r>
                        <a:rPr lang="es-CL" sz="1400" dirty="0"/>
                        <a:t> Torre C : Charla construye tranquilo.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sz="1400" dirty="0"/>
                        <a:t>Edificio 2 norte : Charla construye tranquilo.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sz="1400" dirty="0" err="1"/>
                        <a:t>Miralmar</a:t>
                      </a:r>
                      <a:r>
                        <a:rPr lang="es-CL" sz="1400" dirty="0"/>
                        <a:t> : Charla construye tranquilo.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sz="1400" dirty="0"/>
                        <a:t>Edificio Singular : Charla construye tranquilo.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5792642"/>
                  </a:ext>
                </a:extLst>
              </a:tr>
            </a:tbl>
          </a:graphicData>
        </a:graphic>
      </p:graphicFrame>
      <p:sp>
        <p:nvSpPr>
          <p:cNvPr id="4" name="CuadroTexto 3">
            <a:extLst>
              <a:ext uri="{FF2B5EF4-FFF2-40B4-BE49-F238E27FC236}">
                <a16:creationId xmlns:a16="http://schemas.microsoft.com/office/drawing/2014/main" id="{3CB25500-CA8D-720D-BA1D-85605CEA5B62}"/>
              </a:ext>
            </a:extLst>
          </p:cNvPr>
          <p:cNvSpPr txBox="1"/>
          <p:nvPr/>
        </p:nvSpPr>
        <p:spPr>
          <a:xfrm>
            <a:off x="2607667" y="113303"/>
            <a:ext cx="826959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400" dirty="0">
                <a:solidFill>
                  <a:schemeClr val="dk1"/>
                </a:solidFill>
                <a:latin typeface="Corben"/>
                <a:ea typeface="Corben"/>
                <a:cs typeface="Corben"/>
                <a:sym typeface="Corben"/>
              </a:rPr>
              <a:t>Cantidad de Obras visitadas Mayo 2024</a:t>
            </a:r>
            <a:endParaRPr lang="es-CL" sz="2400" dirty="0"/>
          </a:p>
        </p:txBody>
      </p:sp>
    </p:spTree>
    <p:extLst>
      <p:ext uri="{BB962C8B-B14F-4D97-AF65-F5344CB8AC3E}">
        <p14:creationId xmlns:p14="http://schemas.microsoft.com/office/powerpoint/2010/main" val="10522713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>
          <a:extLst>
            <a:ext uri="{FF2B5EF4-FFF2-40B4-BE49-F238E27FC236}">
              <a16:creationId xmlns:a16="http://schemas.microsoft.com/office/drawing/2014/main" id="{89B3D544-C7A9-85C9-B21B-CA8507D490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2a7d61f4c11_1_13">
            <a:extLst>
              <a:ext uri="{FF2B5EF4-FFF2-40B4-BE49-F238E27FC236}">
                <a16:creationId xmlns:a16="http://schemas.microsoft.com/office/drawing/2014/main" id="{27B27BB3-B050-693C-E50A-927E827DD430}"/>
              </a:ext>
            </a:extLst>
          </p:cNvPr>
          <p:cNvSpPr/>
          <p:nvPr/>
        </p:nvSpPr>
        <p:spPr>
          <a:xfrm rot="5400000">
            <a:off x="-467978" y="227839"/>
            <a:ext cx="2568900" cy="2525400"/>
          </a:xfrm>
          <a:prstGeom prst="blockArc">
            <a:avLst>
              <a:gd name="adj1" fmla="val 10800000"/>
              <a:gd name="adj2" fmla="val 42839"/>
              <a:gd name="adj3" fmla="val 9261"/>
            </a:avLst>
          </a:prstGeom>
          <a:gradFill>
            <a:gsLst>
              <a:gs pos="0">
                <a:srgbClr val="253356"/>
              </a:gs>
              <a:gs pos="42000">
                <a:srgbClr val="253356"/>
              </a:gs>
              <a:gs pos="100000">
                <a:srgbClr val="8FA1CF"/>
              </a:gs>
            </a:gsLst>
            <a:lin ang="2700006" scaled="0"/>
          </a:gradFill>
          <a:ln w="12700" cap="flat" cmpd="sng">
            <a:solidFill>
              <a:srgbClr val="1F2B4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g2a7d61f4c11_1_13">
            <a:extLst>
              <a:ext uri="{FF2B5EF4-FFF2-40B4-BE49-F238E27FC236}">
                <a16:creationId xmlns:a16="http://schemas.microsoft.com/office/drawing/2014/main" id="{34EB29AF-43CE-3CC3-6D4C-D9AF8FA0E008}"/>
              </a:ext>
            </a:extLst>
          </p:cNvPr>
          <p:cNvSpPr/>
          <p:nvPr/>
        </p:nvSpPr>
        <p:spPr>
          <a:xfrm rot="-5400000">
            <a:off x="81517" y="756438"/>
            <a:ext cx="1469700" cy="1468200"/>
          </a:xfrm>
          <a:prstGeom prst="donut">
            <a:avLst>
              <a:gd name="adj" fmla="val 11861"/>
            </a:avLst>
          </a:prstGeom>
          <a:gradFill>
            <a:gsLst>
              <a:gs pos="0">
                <a:schemeClr val="lt1"/>
              </a:gs>
              <a:gs pos="50000">
                <a:srgbClr val="FAFAFA"/>
              </a:gs>
              <a:gs pos="100000">
                <a:srgbClr val="CECECE"/>
              </a:gs>
            </a:gsLst>
            <a:lin ang="5400012" scaled="0"/>
          </a:gradFill>
          <a:ln w="12700" cap="flat" cmpd="sng">
            <a:solidFill>
              <a:srgbClr val="1F2B4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81" name="Google Shape;181;g2a7d61f4c11_1_13" descr="Gráfico de barras con relleno sólido">
            <a:extLst>
              <a:ext uri="{FF2B5EF4-FFF2-40B4-BE49-F238E27FC236}">
                <a16:creationId xmlns:a16="http://schemas.microsoft.com/office/drawing/2014/main" id="{DE6495B1-F463-9897-7A4E-F4E1B835771F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70115" y="1033402"/>
            <a:ext cx="914400" cy="9144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D52B397B-FF10-0DA2-3B1E-1BDDB18FBA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8300164"/>
              </p:ext>
            </p:extLst>
          </p:nvPr>
        </p:nvGraphicFramePr>
        <p:xfrm>
          <a:off x="2367020" y="1225918"/>
          <a:ext cx="8269598" cy="53754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1508">
                  <a:extLst>
                    <a:ext uri="{9D8B030D-6E8A-4147-A177-3AD203B41FA5}">
                      <a16:colId xmlns:a16="http://schemas.microsoft.com/office/drawing/2014/main" val="2435106290"/>
                    </a:ext>
                  </a:extLst>
                </a:gridCol>
                <a:gridCol w="2284617">
                  <a:extLst>
                    <a:ext uri="{9D8B030D-6E8A-4147-A177-3AD203B41FA5}">
                      <a16:colId xmlns:a16="http://schemas.microsoft.com/office/drawing/2014/main" val="2475112048"/>
                    </a:ext>
                  </a:extLst>
                </a:gridCol>
                <a:gridCol w="5303473">
                  <a:extLst>
                    <a:ext uri="{9D8B030D-6E8A-4147-A177-3AD203B41FA5}">
                      <a16:colId xmlns:a16="http://schemas.microsoft.com/office/drawing/2014/main" val="701024861"/>
                    </a:ext>
                  </a:extLst>
                </a:gridCol>
              </a:tblGrid>
              <a:tr h="408919">
                <a:tc>
                  <a:txBody>
                    <a:bodyPr/>
                    <a:lstStyle/>
                    <a:p>
                      <a:r>
                        <a:rPr lang="es-CL" dirty="0"/>
                        <a:t>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err="1"/>
                        <a:t>N°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/>
                        <a:t>OBRAS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0773262"/>
                  </a:ext>
                </a:extLst>
              </a:tr>
              <a:tr h="3065066">
                <a:tc>
                  <a:txBody>
                    <a:bodyPr/>
                    <a:lstStyle/>
                    <a:p>
                      <a:r>
                        <a:rPr lang="es-CL" sz="1400" dirty="0"/>
                        <a:t>Junio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1400" dirty="0"/>
                        <a:t>8 visitas</a:t>
                      </a:r>
                    </a:p>
                    <a:p>
                      <a:r>
                        <a:rPr lang="es-CL" sz="1400" dirty="0"/>
                        <a:t>4 Charlas beneficios.</a:t>
                      </a:r>
                    </a:p>
                    <a:p>
                      <a:r>
                        <a:rPr lang="es-CL" sz="1400" dirty="0"/>
                        <a:t>3 Charlas MINVU</a:t>
                      </a:r>
                    </a:p>
                    <a:p>
                      <a:r>
                        <a:rPr lang="es-CL" sz="1400" dirty="0"/>
                        <a:t>1 Charla construye tranquilo.</a:t>
                      </a:r>
                    </a:p>
                    <a:p>
                      <a:r>
                        <a:rPr lang="es-CL" sz="1400" dirty="0"/>
                        <a:t>208 personas atendidas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sz="1400" dirty="0"/>
                        <a:t>Pedro de Oña : Charla MINVU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sz="1400" dirty="0"/>
                        <a:t>Edificio Mann T. A : Charla MINVU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sz="1400" dirty="0"/>
                        <a:t>San Valentín :  Charla beneficios.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CL" sz="1400" dirty="0"/>
                        <a:t>Edificio Paradise :Charla construye tranquilo.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CL" sz="1400" dirty="0"/>
                        <a:t>Manuel Rodríguez :Charla MINVU.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CL" sz="1400" dirty="0"/>
                        <a:t>Mapocho : Charla beneficios.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CL" sz="1400" dirty="0"/>
                        <a:t>Oficinas Almirante Pastene : Charla beneficios.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sz="1400" dirty="0" err="1"/>
                        <a:t>Metalpar</a:t>
                      </a:r>
                      <a:r>
                        <a:rPr lang="es-CL" sz="1400" dirty="0"/>
                        <a:t> Center : Charla beneficios.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s-CL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612286"/>
                  </a:ext>
                </a:extLst>
              </a:tr>
              <a:tr h="1901477">
                <a:tc>
                  <a:txBody>
                    <a:bodyPr/>
                    <a:lstStyle/>
                    <a:p>
                      <a:r>
                        <a:rPr lang="es-CL" sz="1400" dirty="0"/>
                        <a:t>Julio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1400" dirty="0"/>
                        <a:t>5 visitas</a:t>
                      </a:r>
                    </a:p>
                    <a:p>
                      <a:r>
                        <a:rPr lang="es-CL" sz="1400" dirty="0"/>
                        <a:t>5 Charlas beneficios.</a:t>
                      </a:r>
                    </a:p>
                    <a:p>
                      <a:r>
                        <a:rPr lang="es-CL" sz="1400" dirty="0"/>
                        <a:t>133 personas atendidas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CL" sz="1400" dirty="0"/>
                        <a:t>Vista Colón: Charla beneficios.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CL" sz="1400" dirty="0" err="1"/>
                        <a:t>Vitapark</a:t>
                      </a:r>
                      <a:r>
                        <a:rPr lang="es-CL" sz="1400" dirty="0"/>
                        <a:t> A1-A2 : Charla beneficios.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CL" sz="1400" dirty="0"/>
                        <a:t>Edificios Plaza Franklin : Charla beneficios.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CL" sz="1400" dirty="0"/>
                        <a:t>Oficinas Centrales : Charla beneficios.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CL" sz="1400" dirty="0"/>
                        <a:t>Edificio Los Castaños : Charla beneficios</a:t>
                      </a:r>
                      <a:r>
                        <a:rPr lang="es-CL" sz="1600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5393159"/>
                  </a:ext>
                </a:extLst>
              </a:tr>
            </a:tbl>
          </a:graphicData>
        </a:graphic>
      </p:graphicFrame>
      <p:sp>
        <p:nvSpPr>
          <p:cNvPr id="4" name="CuadroTexto 3">
            <a:extLst>
              <a:ext uri="{FF2B5EF4-FFF2-40B4-BE49-F238E27FC236}">
                <a16:creationId xmlns:a16="http://schemas.microsoft.com/office/drawing/2014/main" id="{55C710C1-2DFF-020E-3A3D-FC4E22C73A92}"/>
              </a:ext>
            </a:extLst>
          </p:cNvPr>
          <p:cNvSpPr txBox="1"/>
          <p:nvPr/>
        </p:nvSpPr>
        <p:spPr>
          <a:xfrm>
            <a:off x="2607667" y="256621"/>
            <a:ext cx="826959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400" dirty="0">
                <a:solidFill>
                  <a:schemeClr val="dk1"/>
                </a:solidFill>
                <a:latin typeface="Corben"/>
                <a:ea typeface="Corben"/>
                <a:cs typeface="Corben"/>
                <a:sym typeface="Corben"/>
              </a:rPr>
              <a:t>Cantidad de Obras visitadas Junio y Julio 2024</a:t>
            </a:r>
            <a:endParaRPr lang="es-CL" sz="2400" dirty="0"/>
          </a:p>
        </p:txBody>
      </p:sp>
    </p:spTree>
    <p:extLst>
      <p:ext uri="{BB962C8B-B14F-4D97-AF65-F5344CB8AC3E}">
        <p14:creationId xmlns:p14="http://schemas.microsoft.com/office/powerpoint/2010/main" val="2212890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>
          <a:extLst>
            <a:ext uri="{FF2B5EF4-FFF2-40B4-BE49-F238E27FC236}">
              <a16:creationId xmlns:a16="http://schemas.microsoft.com/office/drawing/2014/main" id="{B54860BF-E290-9EB1-7349-5AF13976C5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2a7d61f4c11_1_13">
            <a:extLst>
              <a:ext uri="{FF2B5EF4-FFF2-40B4-BE49-F238E27FC236}">
                <a16:creationId xmlns:a16="http://schemas.microsoft.com/office/drawing/2014/main" id="{DA73012B-5410-F4C8-E971-F4F81514B1A3}"/>
              </a:ext>
            </a:extLst>
          </p:cNvPr>
          <p:cNvSpPr/>
          <p:nvPr/>
        </p:nvSpPr>
        <p:spPr>
          <a:xfrm rot="5400000">
            <a:off x="-467978" y="227839"/>
            <a:ext cx="2568900" cy="2525400"/>
          </a:xfrm>
          <a:prstGeom prst="blockArc">
            <a:avLst>
              <a:gd name="adj1" fmla="val 10800000"/>
              <a:gd name="adj2" fmla="val 42839"/>
              <a:gd name="adj3" fmla="val 9261"/>
            </a:avLst>
          </a:prstGeom>
          <a:gradFill>
            <a:gsLst>
              <a:gs pos="0">
                <a:srgbClr val="253356"/>
              </a:gs>
              <a:gs pos="42000">
                <a:srgbClr val="253356"/>
              </a:gs>
              <a:gs pos="100000">
                <a:srgbClr val="8FA1CF"/>
              </a:gs>
            </a:gsLst>
            <a:lin ang="2700006" scaled="0"/>
          </a:gradFill>
          <a:ln w="12700" cap="flat" cmpd="sng">
            <a:solidFill>
              <a:srgbClr val="1F2B4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g2a7d61f4c11_1_13">
            <a:extLst>
              <a:ext uri="{FF2B5EF4-FFF2-40B4-BE49-F238E27FC236}">
                <a16:creationId xmlns:a16="http://schemas.microsoft.com/office/drawing/2014/main" id="{9DDDFA98-6856-1982-AD9A-703A8F8C715A}"/>
              </a:ext>
            </a:extLst>
          </p:cNvPr>
          <p:cNvSpPr/>
          <p:nvPr/>
        </p:nvSpPr>
        <p:spPr>
          <a:xfrm rot="-5400000">
            <a:off x="81517" y="756438"/>
            <a:ext cx="1469700" cy="1468200"/>
          </a:xfrm>
          <a:prstGeom prst="donut">
            <a:avLst>
              <a:gd name="adj" fmla="val 11861"/>
            </a:avLst>
          </a:prstGeom>
          <a:gradFill>
            <a:gsLst>
              <a:gs pos="0">
                <a:schemeClr val="lt1"/>
              </a:gs>
              <a:gs pos="50000">
                <a:srgbClr val="FAFAFA"/>
              </a:gs>
              <a:gs pos="100000">
                <a:srgbClr val="CECECE"/>
              </a:gs>
            </a:gsLst>
            <a:lin ang="5400012" scaled="0"/>
          </a:gradFill>
          <a:ln w="12700" cap="flat" cmpd="sng">
            <a:solidFill>
              <a:srgbClr val="1F2B4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81" name="Google Shape;181;g2a7d61f4c11_1_13" descr="Gráfico de barras con relleno sólido">
            <a:extLst>
              <a:ext uri="{FF2B5EF4-FFF2-40B4-BE49-F238E27FC236}">
                <a16:creationId xmlns:a16="http://schemas.microsoft.com/office/drawing/2014/main" id="{378E210D-CE2A-1544-17ED-90758F60D7BB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70115" y="1033402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82" name="Google Shape;182;g2a7d61f4c11_1_13">
            <a:extLst>
              <a:ext uri="{FF2B5EF4-FFF2-40B4-BE49-F238E27FC236}">
                <a16:creationId xmlns:a16="http://schemas.microsoft.com/office/drawing/2014/main" id="{20122450-18B3-841A-2D08-0B6B34B5F16E}"/>
              </a:ext>
            </a:extLst>
          </p:cNvPr>
          <p:cNvSpPr txBox="1"/>
          <p:nvPr/>
        </p:nvSpPr>
        <p:spPr>
          <a:xfrm>
            <a:off x="4347087" y="451634"/>
            <a:ext cx="6758400" cy="9540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800" dirty="0">
                <a:solidFill>
                  <a:schemeClr val="dk1"/>
                </a:solidFill>
                <a:latin typeface="Corben"/>
                <a:ea typeface="Corben"/>
                <a:cs typeface="Corben"/>
                <a:sym typeface="Corben"/>
              </a:rPr>
              <a:t>Cantidad de Obras visitadas Julio y Agosto 2024</a:t>
            </a:r>
            <a:endParaRPr dirty="0"/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E75BCE48-012D-CC49-6580-C3F526A342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3945842"/>
              </p:ext>
            </p:extLst>
          </p:nvPr>
        </p:nvGraphicFramePr>
        <p:xfrm>
          <a:off x="2367020" y="1405701"/>
          <a:ext cx="8487530" cy="44769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3423">
                  <a:extLst>
                    <a:ext uri="{9D8B030D-6E8A-4147-A177-3AD203B41FA5}">
                      <a16:colId xmlns:a16="http://schemas.microsoft.com/office/drawing/2014/main" val="2435106290"/>
                    </a:ext>
                  </a:extLst>
                </a:gridCol>
                <a:gridCol w="2172018">
                  <a:extLst>
                    <a:ext uri="{9D8B030D-6E8A-4147-A177-3AD203B41FA5}">
                      <a16:colId xmlns:a16="http://schemas.microsoft.com/office/drawing/2014/main" val="2475112048"/>
                    </a:ext>
                  </a:extLst>
                </a:gridCol>
                <a:gridCol w="5042089">
                  <a:extLst>
                    <a:ext uri="{9D8B030D-6E8A-4147-A177-3AD203B41FA5}">
                      <a16:colId xmlns:a16="http://schemas.microsoft.com/office/drawing/2014/main" val="701024861"/>
                    </a:ext>
                  </a:extLst>
                </a:gridCol>
              </a:tblGrid>
              <a:tr h="651699">
                <a:tc>
                  <a:txBody>
                    <a:bodyPr/>
                    <a:lstStyle/>
                    <a:p>
                      <a:r>
                        <a:rPr lang="es-CL" dirty="0"/>
                        <a:t>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err="1"/>
                        <a:t>N°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/>
                        <a:t>OBRAS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0773262"/>
                  </a:ext>
                </a:extLst>
              </a:tr>
              <a:tr h="1912602">
                <a:tc>
                  <a:txBody>
                    <a:bodyPr/>
                    <a:lstStyle/>
                    <a:p>
                      <a:r>
                        <a:rPr lang="es-CL" dirty="0"/>
                        <a:t>Agosto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/>
                        <a:t>6 visitas</a:t>
                      </a:r>
                    </a:p>
                    <a:p>
                      <a:r>
                        <a:rPr lang="es-CL" dirty="0"/>
                        <a:t>5 Charla beneficios.</a:t>
                      </a:r>
                    </a:p>
                    <a:p>
                      <a:r>
                        <a:rPr lang="es-CL" dirty="0"/>
                        <a:t>1 Feria de beneficios.</a:t>
                      </a:r>
                    </a:p>
                    <a:p>
                      <a:r>
                        <a:rPr lang="es-CL" dirty="0"/>
                        <a:t>173 personas atendidas.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Los </a:t>
                      </a:r>
                      <a:r>
                        <a:rPr lang="es-CL" dirty="0" err="1"/>
                        <a:t>Acacios</a:t>
                      </a:r>
                      <a:r>
                        <a:rPr lang="es-CL" dirty="0"/>
                        <a:t> : </a:t>
                      </a:r>
                      <a:r>
                        <a:rPr lang="es-CL" sz="1400" dirty="0"/>
                        <a:t>Charla beneficios</a:t>
                      </a:r>
                      <a:endParaRPr lang="es-CL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Parque Los Encinos : </a:t>
                      </a:r>
                      <a:r>
                        <a:rPr lang="es-CL" sz="1400" dirty="0"/>
                        <a:t> Charla beneficios</a:t>
                      </a:r>
                      <a:endParaRPr lang="es-CL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Oficinas Centrales : Feria de beneficios.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Edificio Mira al Mar : </a:t>
                      </a:r>
                      <a:r>
                        <a:rPr lang="es-CL" sz="1400" dirty="0"/>
                        <a:t> Charla beneficios</a:t>
                      </a:r>
                      <a:endParaRPr lang="es-CL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CL" dirty="0"/>
                        <a:t>Edificio Clan : </a:t>
                      </a:r>
                      <a:r>
                        <a:rPr lang="es-CL" sz="1400" dirty="0"/>
                        <a:t> Charla beneficios.</a:t>
                      </a:r>
                      <a:endParaRPr lang="es-CL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Homecenter-Walmart-</a:t>
                      </a:r>
                      <a:r>
                        <a:rPr lang="es-CL" dirty="0" err="1"/>
                        <a:t>lc</a:t>
                      </a:r>
                      <a:r>
                        <a:rPr lang="es-CL" dirty="0"/>
                        <a:t> </a:t>
                      </a:r>
                      <a:r>
                        <a:rPr lang="es-CL" dirty="0" err="1"/>
                        <a:t>cc</a:t>
                      </a:r>
                      <a:r>
                        <a:rPr lang="es-CL" dirty="0"/>
                        <a:t> Chicureo : </a:t>
                      </a:r>
                      <a:r>
                        <a:rPr lang="es-CL" sz="1400" dirty="0"/>
                        <a:t> Charla beneficios</a:t>
                      </a:r>
                      <a:endParaRPr lang="es-C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612286"/>
                  </a:ext>
                </a:extLst>
              </a:tr>
              <a:tr h="1912602">
                <a:tc>
                  <a:txBody>
                    <a:bodyPr/>
                    <a:lstStyle/>
                    <a:p>
                      <a:r>
                        <a:rPr lang="es-CL" dirty="0"/>
                        <a:t>Septiembre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/>
                        <a:t>5 visitas </a:t>
                      </a:r>
                    </a:p>
                    <a:p>
                      <a:r>
                        <a:rPr lang="es-CL" dirty="0"/>
                        <a:t>3 Charlas beneficios.</a:t>
                      </a:r>
                    </a:p>
                    <a:p>
                      <a:r>
                        <a:rPr lang="es-CL" dirty="0"/>
                        <a:t>113 personas atendidas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Manuel Rodríguez : Charlas beneficios.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Andes Quilicura : Charla beneficios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Parque Los Encinos : Charla beneficios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 err="1"/>
                        <a:t>Icalma</a:t>
                      </a:r>
                      <a:r>
                        <a:rPr lang="es-CL" dirty="0"/>
                        <a:t> Torre C : Charla beneficios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5705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2150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94D7B7-081A-A9E7-B646-E0E431E345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co de bloque 3">
            <a:extLst>
              <a:ext uri="{FF2B5EF4-FFF2-40B4-BE49-F238E27FC236}">
                <a16:creationId xmlns:a16="http://schemas.microsoft.com/office/drawing/2014/main" id="{A2D65909-9CBF-1A48-96A4-518C7E9C4EFA}"/>
              </a:ext>
            </a:extLst>
          </p:cNvPr>
          <p:cNvSpPr/>
          <p:nvPr/>
        </p:nvSpPr>
        <p:spPr>
          <a:xfrm rot="5400000">
            <a:off x="-468085" y="227859"/>
            <a:ext cx="2569028" cy="2525487"/>
          </a:xfrm>
          <a:prstGeom prst="blockArc">
            <a:avLst>
              <a:gd name="adj1" fmla="val 10800000"/>
              <a:gd name="adj2" fmla="val 42839"/>
              <a:gd name="adj3" fmla="val 9261"/>
            </a:avLst>
          </a:prstGeom>
          <a:gradFill>
            <a:gsLst>
              <a:gs pos="42000">
                <a:schemeClr val="accent1">
                  <a:lumMod val="50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2700000" scaled="0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Círculo: vacío 4">
            <a:extLst>
              <a:ext uri="{FF2B5EF4-FFF2-40B4-BE49-F238E27FC236}">
                <a16:creationId xmlns:a16="http://schemas.microsoft.com/office/drawing/2014/main" id="{12EC1776-6E9E-2ACD-5062-F7C1E7E31007}"/>
              </a:ext>
            </a:extLst>
          </p:cNvPr>
          <p:cNvSpPr/>
          <p:nvPr/>
        </p:nvSpPr>
        <p:spPr>
          <a:xfrm rot="16200000">
            <a:off x="81643" y="756440"/>
            <a:ext cx="1469571" cy="1468324"/>
          </a:xfrm>
          <a:prstGeom prst="donut">
            <a:avLst>
              <a:gd name="adj" fmla="val 11861"/>
            </a:avLst>
          </a:prstGeom>
          <a:gradFill>
            <a:gsLst>
              <a:gs pos="0">
                <a:schemeClr val="bg1">
                  <a:tint val="93000"/>
                  <a:satMod val="150000"/>
                  <a:shade val="98000"/>
                  <a:lumMod val="102000"/>
                </a:schemeClr>
              </a:gs>
              <a:gs pos="50000">
                <a:schemeClr val="bg1">
                  <a:tint val="98000"/>
                  <a:satMod val="130000"/>
                  <a:shade val="90000"/>
                  <a:lumMod val="103000"/>
                </a:schemeClr>
              </a:gs>
              <a:gs pos="100000">
                <a:schemeClr val="bg1">
                  <a:shade val="63000"/>
                  <a:satMod val="12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Gráfico 5" descr="Gráfico de barras con relleno sólido">
            <a:extLst>
              <a:ext uri="{FF2B5EF4-FFF2-40B4-BE49-F238E27FC236}">
                <a16:creationId xmlns:a16="http://schemas.microsoft.com/office/drawing/2014/main" id="{A553BD58-53C3-26B6-6D8B-3C1FB9D6490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70115" y="1033402"/>
            <a:ext cx="914400" cy="914400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0B6D4E21-7393-CF72-AF7A-4268EF95FCDC}"/>
              </a:ext>
            </a:extLst>
          </p:cNvPr>
          <p:cNvSpPr txBox="1"/>
          <p:nvPr/>
        </p:nvSpPr>
        <p:spPr>
          <a:xfrm>
            <a:off x="2607754" y="591210"/>
            <a:ext cx="778985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oper Black" panose="0208090404030B020404" pitchFamily="18" charset="0"/>
                <a:ea typeface="+mn-ea"/>
                <a:cs typeface="+mn-cs"/>
              </a:rPr>
              <a:t>Categorización de casos </a:t>
            </a:r>
            <a:r>
              <a:rPr lang="es-CL" sz="2800" kern="1200" dirty="0">
                <a:solidFill>
                  <a:prstClr val="black"/>
                </a:solidFill>
                <a:latin typeface="Cooper Black" panose="0208090404030B020404" pitchFamily="18" charset="0"/>
                <a:ea typeface="+mn-ea"/>
                <a:cs typeface="+mn-cs"/>
              </a:rPr>
              <a:t>Julio - Agosto</a:t>
            </a:r>
            <a:r>
              <a:rPr kumimoji="0" lang="es-CL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oper Black" panose="0208090404030B020404" pitchFamily="18" charset="0"/>
                <a:ea typeface="+mn-ea"/>
                <a:cs typeface="+mn-cs"/>
              </a:rPr>
              <a:t> </a:t>
            </a:r>
          </a:p>
        </p:txBody>
      </p:sp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F27823B4-60F3-4A25-60F5-1CCF6C8C47E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3658043"/>
              </p:ext>
            </p:extLst>
          </p:nvPr>
        </p:nvGraphicFramePr>
        <p:xfrm>
          <a:off x="816428" y="1770699"/>
          <a:ext cx="5231207" cy="46243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4843EF02-E8F3-F326-D621-E2C9B47241A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28867805"/>
              </p:ext>
            </p:extLst>
          </p:nvPr>
        </p:nvGraphicFramePr>
        <p:xfrm>
          <a:off x="5623320" y="1851727"/>
          <a:ext cx="6486414" cy="45433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8" name="Rectángulo redondeado 7">
            <a:extLst>
              <a:ext uri="{FF2B5EF4-FFF2-40B4-BE49-F238E27FC236}">
                <a16:creationId xmlns:a16="http://schemas.microsoft.com/office/drawing/2014/main" id="{EDA571E5-FEF5-E2B8-5610-2CE8CFD71926}"/>
              </a:ext>
            </a:extLst>
          </p:cNvPr>
          <p:cNvSpPr/>
          <p:nvPr/>
        </p:nvSpPr>
        <p:spPr>
          <a:xfrm>
            <a:off x="198814" y="2881657"/>
            <a:ext cx="1594134" cy="2150534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EMPRESA:</a:t>
            </a:r>
            <a:endParaRPr kumimoji="0" lang="es-CL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s-CL" sz="1000" kern="1200" dirty="0">
                <a:solidFill>
                  <a:prstClr val="white"/>
                </a:solidFill>
                <a:latin typeface="Bahnschrift" panose="020B0502040204020203" pitchFamily="34" charset="0"/>
              </a:rPr>
              <a:t>Construye tranquilo</a:t>
            </a:r>
            <a:endParaRPr lang="es-CL" sz="1000" kern="1200" dirty="0">
              <a:solidFill>
                <a:prstClr val="white"/>
              </a:solidFill>
              <a:latin typeface="Bahnschrift" panose="020B0502040204020203" pitchFamily="34" charset="0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s-CL" sz="1000" kern="1200" dirty="0">
                <a:solidFill>
                  <a:prstClr val="white"/>
                </a:solidFill>
                <a:latin typeface="Bahnschrift" panose="020B0502040204020203" pitchFamily="34" charset="0"/>
              </a:rPr>
              <a:t>Programa </a:t>
            </a:r>
            <a:r>
              <a:rPr lang="es-CL" sz="1000" kern="1200" dirty="0" err="1">
                <a:solidFill>
                  <a:prstClr val="white"/>
                </a:solidFill>
                <a:latin typeface="Bahnschrift" panose="020B0502040204020203" pitchFamily="34" charset="0"/>
              </a:rPr>
              <a:t>Protesis</a:t>
            </a:r>
            <a:r>
              <a:rPr lang="es-CL" sz="1000" kern="1200" dirty="0">
                <a:solidFill>
                  <a:prstClr val="white"/>
                </a:solidFill>
                <a:latin typeface="Bahnschrift" panose="020B0502040204020203" pitchFamily="34" charset="0"/>
              </a:rPr>
              <a:t> CCHC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s-CL" sz="1000" kern="1200" dirty="0">
                <a:solidFill>
                  <a:prstClr val="white"/>
                </a:solidFill>
                <a:latin typeface="Bahnschrift" panose="020B0502040204020203" pitchFamily="34" charset="0"/>
              </a:rPr>
              <a:t>Seguro Salud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 VIVIENDA</a:t>
            </a:r>
            <a:endParaRPr lang="es-CL" sz="1000" kern="1200" dirty="0">
              <a:solidFill>
                <a:prstClr val="white"/>
              </a:solidFill>
              <a:latin typeface="Bahnschrift" panose="020B0502040204020203" pitchFamily="34" charset="0"/>
              <a:ea typeface="+mn-ea"/>
              <a:cs typeface="+mn-cs"/>
            </a:endParaRPr>
          </a:p>
          <a:p>
            <a:pPr>
              <a:buClrTx/>
              <a:defRPr/>
            </a:pPr>
            <a:r>
              <a:rPr kumimoji="0" lang="es-CL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</a:rPr>
              <a:t>Subsidio habitacional y de arriendo</a:t>
            </a:r>
          </a:p>
          <a:p>
            <a:pPr>
              <a:buClrTx/>
              <a:defRPr/>
            </a:pPr>
            <a:endParaRPr lang="es-CL" sz="1000" kern="1200" dirty="0">
              <a:solidFill>
                <a:prstClr val="white"/>
              </a:solidFill>
              <a:latin typeface="Bahnschrift" panose="020B0502040204020203" pitchFamily="34" charset="0"/>
            </a:endParaRPr>
          </a:p>
          <a:p>
            <a:pPr>
              <a:buClrTx/>
              <a:defRPr/>
            </a:pPr>
            <a:r>
              <a:rPr kumimoji="0" lang="es-CL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</a:rPr>
              <a:t>TRAMITES PÚBLICOS</a:t>
            </a:r>
          </a:p>
          <a:p>
            <a:pPr>
              <a:buClrTx/>
              <a:defRPr/>
            </a:pPr>
            <a:r>
              <a:rPr lang="es-CL" sz="1000" kern="1200" dirty="0">
                <a:solidFill>
                  <a:prstClr val="white"/>
                </a:solidFill>
                <a:latin typeface="Bahnschrift" panose="020B0502040204020203" pitchFamily="34" charset="0"/>
              </a:rPr>
              <a:t>-RSH y subsidio </a:t>
            </a:r>
            <a:r>
              <a:rPr lang="es-CL" sz="1000" kern="1200" dirty="0" err="1">
                <a:solidFill>
                  <a:prstClr val="white"/>
                </a:solidFill>
                <a:latin typeface="Bahnschrift" panose="020B0502040204020203" pitchFamily="34" charset="0"/>
              </a:rPr>
              <a:t>electrico</a:t>
            </a:r>
            <a:endParaRPr lang="es-CL" sz="1000" kern="1200" dirty="0">
              <a:solidFill>
                <a:prstClr val="white"/>
              </a:solidFill>
              <a:latin typeface="Bahnschrift" panose="020B0502040204020203" pitchFamily="34" charset="0"/>
            </a:endParaRPr>
          </a:p>
        </p:txBody>
      </p:sp>
      <p:sp>
        <p:nvSpPr>
          <p:cNvPr id="9" name="Rectángulo redondeado 8">
            <a:extLst>
              <a:ext uri="{FF2B5EF4-FFF2-40B4-BE49-F238E27FC236}">
                <a16:creationId xmlns:a16="http://schemas.microsoft.com/office/drawing/2014/main" id="{A298B744-F67D-1B33-226A-8913C6301447}"/>
              </a:ext>
            </a:extLst>
          </p:cNvPr>
          <p:cNvSpPr/>
          <p:nvPr/>
        </p:nvSpPr>
        <p:spPr>
          <a:xfrm>
            <a:off x="10268498" y="366112"/>
            <a:ext cx="1553387" cy="280917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EMPRESA:</a:t>
            </a:r>
            <a:endParaRPr kumimoji="0" lang="es-CL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s-CL" sz="1000" kern="1200" dirty="0">
                <a:solidFill>
                  <a:prstClr val="white"/>
                </a:solidFill>
                <a:latin typeface="Bahnschrift" panose="020B0502040204020203" pitchFamily="34" charset="0"/>
              </a:rPr>
              <a:t>Construye tranquilo</a:t>
            </a:r>
            <a:endParaRPr lang="es-CL" sz="1000" kern="1200" dirty="0">
              <a:solidFill>
                <a:prstClr val="white"/>
              </a:solidFill>
              <a:latin typeface="Bahnschrift" panose="020B0502040204020203" pitchFamily="34" charset="0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s-CL" sz="1000" kern="1200" dirty="0">
                <a:solidFill>
                  <a:prstClr val="white"/>
                </a:solidFill>
                <a:latin typeface="Bahnschrift" panose="020B0502040204020203" pitchFamily="34" charset="0"/>
              </a:rPr>
              <a:t>Programa </a:t>
            </a:r>
            <a:r>
              <a:rPr lang="es-CL" sz="1000" kern="1200" dirty="0" err="1">
                <a:solidFill>
                  <a:prstClr val="white"/>
                </a:solidFill>
                <a:latin typeface="Bahnschrift" panose="020B0502040204020203" pitchFamily="34" charset="0"/>
              </a:rPr>
              <a:t>Protesis</a:t>
            </a:r>
            <a:r>
              <a:rPr lang="es-CL" sz="1000" kern="1200" dirty="0">
                <a:solidFill>
                  <a:prstClr val="white"/>
                </a:solidFill>
                <a:latin typeface="Bahnschrift" panose="020B0502040204020203" pitchFamily="34" charset="0"/>
              </a:rPr>
              <a:t> CCHC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s-CL" sz="1000" kern="1200" dirty="0">
                <a:solidFill>
                  <a:prstClr val="white"/>
                </a:solidFill>
                <a:latin typeface="Bahnschrift" panose="020B0502040204020203" pitchFamily="34" charset="0"/>
              </a:rPr>
              <a:t>Programa mujer CCHC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</a:rPr>
              <a:t>CAJA DE COMPENSACIÓN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s-CL" sz="1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</a:rPr>
              <a:t>Creación de clave y asignación familiar.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es-CL" sz="1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 VIVIENDA</a:t>
            </a:r>
            <a:endParaRPr lang="es-CL" sz="1000" kern="1200" dirty="0">
              <a:solidFill>
                <a:prstClr val="white"/>
              </a:solidFill>
              <a:latin typeface="Bahnschrift" panose="020B0502040204020203" pitchFamily="34" charset="0"/>
              <a:ea typeface="+mn-ea"/>
              <a:cs typeface="+mn-cs"/>
            </a:endParaRPr>
          </a:p>
          <a:p>
            <a:pPr>
              <a:buClrTx/>
              <a:defRPr/>
            </a:pPr>
            <a:r>
              <a:rPr kumimoji="0" lang="es-CL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</a:rPr>
              <a:t>Subsidio habitacional y de arriendo</a:t>
            </a:r>
          </a:p>
          <a:p>
            <a:pPr>
              <a:buClrTx/>
              <a:defRPr/>
            </a:pPr>
            <a:endParaRPr lang="es-CL" sz="1000" kern="1200" dirty="0">
              <a:solidFill>
                <a:prstClr val="white"/>
              </a:solidFill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29007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BCCC3D-B2F6-7DA2-8877-80D513BE08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co de bloque 3">
            <a:extLst>
              <a:ext uri="{FF2B5EF4-FFF2-40B4-BE49-F238E27FC236}">
                <a16:creationId xmlns:a16="http://schemas.microsoft.com/office/drawing/2014/main" id="{F1600967-B6D7-FF2A-AFC6-A8C5E09C99E5}"/>
              </a:ext>
            </a:extLst>
          </p:cNvPr>
          <p:cNvSpPr/>
          <p:nvPr/>
        </p:nvSpPr>
        <p:spPr>
          <a:xfrm rot="5400000">
            <a:off x="-468085" y="227859"/>
            <a:ext cx="2569028" cy="2525487"/>
          </a:xfrm>
          <a:prstGeom prst="blockArc">
            <a:avLst>
              <a:gd name="adj1" fmla="val 10800000"/>
              <a:gd name="adj2" fmla="val 42839"/>
              <a:gd name="adj3" fmla="val 9261"/>
            </a:avLst>
          </a:prstGeom>
          <a:gradFill>
            <a:gsLst>
              <a:gs pos="42000">
                <a:schemeClr val="accent1">
                  <a:lumMod val="50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2700000" scaled="0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Círculo: vacío 4">
            <a:extLst>
              <a:ext uri="{FF2B5EF4-FFF2-40B4-BE49-F238E27FC236}">
                <a16:creationId xmlns:a16="http://schemas.microsoft.com/office/drawing/2014/main" id="{8B037B46-8CBF-10E1-8ADB-677F3A440D38}"/>
              </a:ext>
            </a:extLst>
          </p:cNvPr>
          <p:cNvSpPr/>
          <p:nvPr/>
        </p:nvSpPr>
        <p:spPr>
          <a:xfrm rot="16200000">
            <a:off x="81643" y="756440"/>
            <a:ext cx="1469571" cy="1468324"/>
          </a:xfrm>
          <a:prstGeom prst="donut">
            <a:avLst>
              <a:gd name="adj" fmla="val 11861"/>
            </a:avLst>
          </a:prstGeom>
          <a:gradFill>
            <a:gsLst>
              <a:gs pos="0">
                <a:schemeClr val="bg1">
                  <a:tint val="93000"/>
                  <a:satMod val="150000"/>
                  <a:shade val="98000"/>
                  <a:lumMod val="102000"/>
                </a:schemeClr>
              </a:gs>
              <a:gs pos="50000">
                <a:schemeClr val="bg1">
                  <a:tint val="98000"/>
                  <a:satMod val="130000"/>
                  <a:shade val="90000"/>
                  <a:lumMod val="103000"/>
                </a:schemeClr>
              </a:gs>
              <a:gs pos="100000">
                <a:schemeClr val="bg1">
                  <a:shade val="63000"/>
                  <a:satMod val="12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Gráfico 5" descr="Gráfico de barras con relleno sólido">
            <a:extLst>
              <a:ext uri="{FF2B5EF4-FFF2-40B4-BE49-F238E27FC236}">
                <a16:creationId xmlns:a16="http://schemas.microsoft.com/office/drawing/2014/main" id="{0B82444D-C33F-42BC-EC6D-F571103494D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70115" y="1033402"/>
            <a:ext cx="914400" cy="914400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0CAA12F5-DCEE-D1FF-13C1-973868415274}"/>
              </a:ext>
            </a:extLst>
          </p:cNvPr>
          <p:cNvSpPr txBox="1"/>
          <p:nvPr/>
        </p:nvSpPr>
        <p:spPr>
          <a:xfrm>
            <a:off x="2607754" y="591210"/>
            <a:ext cx="778985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oper Black" panose="0208090404030B020404" pitchFamily="18" charset="0"/>
                <a:ea typeface="+mn-ea"/>
                <a:cs typeface="+mn-cs"/>
              </a:rPr>
              <a:t>Categorización de casos Marzo - </a:t>
            </a:r>
            <a:r>
              <a:rPr lang="es-CL" sz="2800" kern="1200" dirty="0">
                <a:solidFill>
                  <a:prstClr val="black"/>
                </a:solidFill>
                <a:latin typeface="Cooper Black" panose="0208090404030B020404" pitchFamily="18" charset="0"/>
                <a:ea typeface="+mn-ea"/>
                <a:cs typeface="+mn-cs"/>
              </a:rPr>
              <a:t>Abril</a:t>
            </a:r>
            <a:endParaRPr kumimoji="0" lang="es-CL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oper Black" panose="0208090404030B020404" pitchFamily="18" charset="0"/>
              <a:ea typeface="+mn-ea"/>
              <a:cs typeface="+mn-cs"/>
            </a:endParaRP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1A608BDF-4BFB-7593-5369-26CBE98A190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55150554"/>
              </p:ext>
            </p:extLst>
          </p:nvPr>
        </p:nvGraphicFramePr>
        <p:xfrm>
          <a:off x="2367022" y="1669775"/>
          <a:ext cx="8818428" cy="44752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D2963BD3-64C8-69D1-9E78-5E0739CFC83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43076377"/>
              </p:ext>
            </p:extLst>
          </p:nvPr>
        </p:nvGraphicFramePr>
        <p:xfrm>
          <a:off x="370115" y="1791577"/>
          <a:ext cx="6335485" cy="44752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4D3327A3-711E-2C8B-DFF8-F7E2F316312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36405317"/>
              </p:ext>
            </p:extLst>
          </p:nvPr>
        </p:nvGraphicFramePr>
        <p:xfrm>
          <a:off x="5399312" y="1803813"/>
          <a:ext cx="7162801" cy="44752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2" name="Rectángulo redondeado 1">
            <a:extLst>
              <a:ext uri="{FF2B5EF4-FFF2-40B4-BE49-F238E27FC236}">
                <a16:creationId xmlns:a16="http://schemas.microsoft.com/office/drawing/2014/main" id="{DEE52A35-8A36-7656-5593-8BC8CB3CE735}"/>
              </a:ext>
            </a:extLst>
          </p:cNvPr>
          <p:cNvSpPr/>
          <p:nvPr/>
        </p:nvSpPr>
        <p:spPr>
          <a:xfrm>
            <a:off x="82266" y="3014133"/>
            <a:ext cx="1594134" cy="2150534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EMPRESA:</a:t>
            </a:r>
            <a:endParaRPr kumimoji="0" lang="es-CL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s-CL" sz="1000" kern="1200" dirty="0">
                <a:solidFill>
                  <a:prstClr val="white"/>
                </a:solidFill>
                <a:latin typeface="Bahnschrift" panose="020B0502040204020203" pitchFamily="34" charset="0"/>
                <a:ea typeface="+mn-ea"/>
                <a:cs typeface="+mn-cs"/>
              </a:rPr>
              <a:t>Becas CCHC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s-CL" sz="1000" kern="1200" dirty="0">
                <a:solidFill>
                  <a:prstClr val="white"/>
                </a:solidFill>
                <a:latin typeface="Bahnschrift" panose="020B0502040204020203" pitchFamily="34" charset="0"/>
              </a:rPr>
              <a:t>FALP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s-CL" sz="1000" kern="1200" dirty="0">
                <a:solidFill>
                  <a:prstClr val="white"/>
                </a:solidFill>
                <a:latin typeface="Bahnschrift" panose="020B0502040204020203" pitchFamily="34" charset="0"/>
                <a:ea typeface="+mn-ea"/>
                <a:cs typeface="+mn-cs"/>
              </a:rPr>
              <a:t>Contacto por Desastre Medioambiental</a:t>
            </a:r>
          </a:p>
          <a:p>
            <a:pPr marL="285750" indent="-285750">
              <a:buClrTx/>
              <a:buFontTx/>
              <a:buChar char="-"/>
              <a:defRPr/>
            </a:pPr>
            <a:endParaRPr kumimoji="0" lang="es-CL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CAJA DE COMPENSACIÓN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L" sz="1000" kern="1200" dirty="0">
                <a:solidFill>
                  <a:prstClr val="white"/>
                </a:solidFill>
                <a:latin typeface="Bahnschrift" panose="020B0502040204020203" pitchFamily="34" charset="0"/>
                <a:ea typeface="+mn-ea"/>
                <a:cs typeface="+mn-cs"/>
              </a:rPr>
              <a:t>Asignación familiar</a:t>
            </a:r>
            <a:r>
              <a:rPr kumimoji="0" lang="es-CL" sz="1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 VIVIENDA</a:t>
            </a:r>
            <a:endParaRPr lang="es-CL" sz="1000" kern="1200" dirty="0">
              <a:solidFill>
                <a:prstClr val="white"/>
              </a:solidFill>
              <a:latin typeface="Bahnschrift" panose="020B0502040204020203" pitchFamily="34" charset="0"/>
              <a:ea typeface="+mn-ea"/>
              <a:cs typeface="+mn-cs"/>
            </a:endParaRPr>
          </a:p>
          <a:p>
            <a:pPr>
              <a:buClrTx/>
              <a:defRPr/>
            </a:pPr>
            <a:r>
              <a:rPr kumimoji="0" lang="es-CL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</a:rPr>
              <a:t>Subsidio habitacional</a:t>
            </a:r>
          </a:p>
          <a:p>
            <a:pPr>
              <a:buClrTx/>
              <a:defRPr/>
            </a:pPr>
            <a:r>
              <a:rPr lang="es-CL" sz="1000" b="1" kern="1200" dirty="0">
                <a:solidFill>
                  <a:prstClr val="white"/>
                </a:solidFill>
                <a:latin typeface="Bahnschrift" panose="020B0502040204020203" pitchFamily="34" charset="0"/>
              </a:rPr>
              <a:t>Tramites públicos:</a:t>
            </a:r>
          </a:p>
          <a:p>
            <a:pPr>
              <a:buClrTx/>
              <a:defRPr/>
            </a:pPr>
            <a:r>
              <a:rPr kumimoji="0" lang="es-CL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</a:rPr>
              <a:t>-RSH Y AFP</a:t>
            </a:r>
          </a:p>
        </p:txBody>
      </p:sp>
      <p:sp>
        <p:nvSpPr>
          <p:cNvPr id="10" name="Rectángulo redondeado 9">
            <a:extLst>
              <a:ext uri="{FF2B5EF4-FFF2-40B4-BE49-F238E27FC236}">
                <a16:creationId xmlns:a16="http://schemas.microsoft.com/office/drawing/2014/main" id="{7472B6E5-6ADE-E7BA-957B-7CDB46342142}"/>
              </a:ext>
            </a:extLst>
          </p:cNvPr>
          <p:cNvSpPr/>
          <p:nvPr/>
        </p:nvSpPr>
        <p:spPr>
          <a:xfrm>
            <a:off x="9879165" y="316836"/>
            <a:ext cx="1594134" cy="2150534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EMPRESA:</a:t>
            </a:r>
            <a:endParaRPr kumimoji="0" lang="es-CL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s-CL" sz="1000" kern="1200" dirty="0">
                <a:solidFill>
                  <a:prstClr val="white"/>
                </a:solidFill>
                <a:latin typeface="Bahnschrift" panose="020B0502040204020203" pitchFamily="34" charset="0"/>
              </a:rPr>
              <a:t>Construye tranquilo</a:t>
            </a:r>
            <a:endParaRPr lang="es-CL" sz="1000" kern="1200" dirty="0">
              <a:solidFill>
                <a:prstClr val="white"/>
              </a:solidFill>
              <a:latin typeface="Bahnschrift" panose="020B0502040204020203" pitchFamily="34" charset="0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s-CL" sz="1000" kern="1200" dirty="0">
                <a:solidFill>
                  <a:prstClr val="white"/>
                </a:solidFill>
                <a:latin typeface="Bahnschrift" panose="020B0502040204020203" pitchFamily="34" charset="0"/>
              </a:rPr>
              <a:t>FALP</a:t>
            </a:r>
          </a:p>
          <a:p>
            <a:pPr>
              <a:buClrTx/>
              <a:defRPr/>
            </a:pPr>
            <a:endParaRPr kumimoji="0" lang="es-CL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CAJA DE COMPENSACIÓN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L" sz="1000" kern="1200" dirty="0">
                <a:solidFill>
                  <a:prstClr val="white"/>
                </a:solidFill>
                <a:latin typeface="Bahnschrift" panose="020B0502040204020203" pitchFamily="34" charset="0"/>
                <a:ea typeface="+mn-ea"/>
                <a:cs typeface="+mn-cs"/>
              </a:rPr>
              <a:t>Asignación familiar y beneficios.</a:t>
            </a:r>
            <a:endParaRPr kumimoji="0" lang="es-CL" sz="1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 VIVIENDA</a:t>
            </a:r>
            <a:endParaRPr lang="es-CL" sz="1000" kern="1200" dirty="0">
              <a:solidFill>
                <a:prstClr val="white"/>
              </a:solidFill>
              <a:latin typeface="Bahnschrift" panose="020B0502040204020203" pitchFamily="34" charset="0"/>
              <a:ea typeface="+mn-ea"/>
              <a:cs typeface="+mn-cs"/>
            </a:endParaRPr>
          </a:p>
          <a:p>
            <a:pPr>
              <a:buClrTx/>
              <a:defRPr/>
            </a:pPr>
            <a:r>
              <a:rPr kumimoji="0" lang="es-CL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</a:rPr>
              <a:t>Subsidio habitacional</a:t>
            </a:r>
          </a:p>
        </p:txBody>
      </p:sp>
    </p:spTree>
    <p:extLst>
      <p:ext uri="{BB962C8B-B14F-4D97-AF65-F5344CB8AC3E}">
        <p14:creationId xmlns:p14="http://schemas.microsoft.com/office/powerpoint/2010/main" val="41788561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co de bloque 3">
            <a:extLst>
              <a:ext uri="{FF2B5EF4-FFF2-40B4-BE49-F238E27FC236}">
                <a16:creationId xmlns:a16="http://schemas.microsoft.com/office/drawing/2014/main" id="{42B934A4-4363-5A88-FA45-C6CA17414BCC}"/>
              </a:ext>
            </a:extLst>
          </p:cNvPr>
          <p:cNvSpPr/>
          <p:nvPr/>
        </p:nvSpPr>
        <p:spPr>
          <a:xfrm rot="5400000">
            <a:off x="-468085" y="227859"/>
            <a:ext cx="2569028" cy="2525487"/>
          </a:xfrm>
          <a:prstGeom prst="blockArc">
            <a:avLst>
              <a:gd name="adj1" fmla="val 10800000"/>
              <a:gd name="adj2" fmla="val 42839"/>
              <a:gd name="adj3" fmla="val 9261"/>
            </a:avLst>
          </a:prstGeom>
          <a:gradFill>
            <a:gsLst>
              <a:gs pos="42000">
                <a:schemeClr val="accent1">
                  <a:lumMod val="50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2700000" scaled="0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Círculo: vacío 4">
            <a:extLst>
              <a:ext uri="{FF2B5EF4-FFF2-40B4-BE49-F238E27FC236}">
                <a16:creationId xmlns:a16="http://schemas.microsoft.com/office/drawing/2014/main" id="{043234FA-5577-0170-A29C-A49E0FE7469C}"/>
              </a:ext>
            </a:extLst>
          </p:cNvPr>
          <p:cNvSpPr/>
          <p:nvPr/>
        </p:nvSpPr>
        <p:spPr>
          <a:xfrm rot="16200000">
            <a:off x="81643" y="756440"/>
            <a:ext cx="1469571" cy="1468324"/>
          </a:xfrm>
          <a:prstGeom prst="donut">
            <a:avLst>
              <a:gd name="adj" fmla="val 11861"/>
            </a:avLst>
          </a:prstGeom>
          <a:gradFill>
            <a:gsLst>
              <a:gs pos="0">
                <a:schemeClr val="bg1">
                  <a:tint val="93000"/>
                  <a:satMod val="150000"/>
                  <a:shade val="98000"/>
                  <a:lumMod val="102000"/>
                </a:schemeClr>
              </a:gs>
              <a:gs pos="50000">
                <a:schemeClr val="bg1">
                  <a:tint val="98000"/>
                  <a:satMod val="130000"/>
                  <a:shade val="90000"/>
                  <a:lumMod val="103000"/>
                </a:schemeClr>
              </a:gs>
              <a:gs pos="100000">
                <a:schemeClr val="bg1">
                  <a:shade val="63000"/>
                  <a:satMod val="12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Gráfico 5" descr="Gráfico de barras con relleno sólido">
            <a:extLst>
              <a:ext uri="{FF2B5EF4-FFF2-40B4-BE49-F238E27FC236}">
                <a16:creationId xmlns:a16="http://schemas.microsoft.com/office/drawing/2014/main" id="{6CC9C6C7-114A-BA38-B9B4-2D47703F94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70115" y="1033402"/>
            <a:ext cx="914400" cy="914400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A6EF4AB6-498D-A73D-8A68-60FDB1FCFFE9}"/>
              </a:ext>
            </a:extLst>
          </p:cNvPr>
          <p:cNvSpPr txBox="1"/>
          <p:nvPr/>
        </p:nvSpPr>
        <p:spPr>
          <a:xfrm>
            <a:off x="2607754" y="591210"/>
            <a:ext cx="778985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oper Black" panose="0208090404030B020404" pitchFamily="18" charset="0"/>
                <a:ea typeface="+mn-ea"/>
                <a:cs typeface="+mn-cs"/>
              </a:rPr>
              <a:t>Categorización de casos Enero - Febrero 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20C53891-D68A-C65C-2EE2-B1DD6FE33C2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38372458"/>
              </p:ext>
            </p:extLst>
          </p:nvPr>
        </p:nvGraphicFramePr>
        <p:xfrm>
          <a:off x="370114" y="1664158"/>
          <a:ext cx="6802845" cy="50194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C4E61348-B651-18B0-E198-E8CF6D89092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1324494"/>
              </p:ext>
            </p:extLst>
          </p:nvPr>
        </p:nvGraphicFramePr>
        <p:xfrm>
          <a:off x="5090161" y="1696286"/>
          <a:ext cx="6731724" cy="50194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2" name="Rectángulo redondeado 1">
            <a:extLst>
              <a:ext uri="{FF2B5EF4-FFF2-40B4-BE49-F238E27FC236}">
                <a16:creationId xmlns:a16="http://schemas.microsoft.com/office/drawing/2014/main" id="{1138C1ED-1B44-62EA-7D07-8D5D1707F06B}"/>
              </a:ext>
            </a:extLst>
          </p:cNvPr>
          <p:cNvSpPr/>
          <p:nvPr/>
        </p:nvSpPr>
        <p:spPr>
          <a:xfrm>
            <a:off x="15361" y="2833843"/>
            <a:ext cx="2063812" cy="2359999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1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CL" sz="1100" b="1" kern="1200" dirty="0">
              <a:solidFill>
                <a:prstClr val="white"/>
              </a:solidFill>
              <a:latin typeface="Bahnschrift" panose="020B0502040204020203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1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EMPRESA:</a:t>
            </a:r>
            <a:endParaRPr kumimoji="0" lang="es-CL" sz="11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s-CL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Beneficio </a:t>
            </a:r>
            <a:r>
              <a:rPr kumimoji="0" lang="es-CL" sz="11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Gym</a:t>
            </a:r>
            <a:endParaRPr kumimoji="0" lang="es-CL" sz="11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s-CL" sz="1100" kern="1200" dirty="0">
                <a:solidFill>
                  <a:prstClr val="white"/>
                </a:solidFill>
                <a:latin typeface="Bahnschrift" panose="020B0502040204020203" pitchFamily="34" charset="0"/>
              </a:rPr>
              <a:t>Beneficios estudiantiles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s-CL" sz="1100" kern="1200" dirty="0">
                <a:solidFill>
                  <a:prstClr val="white"/>
                </a:solidFill>
                <a:latin typeface="Bahnschrift" panose="020B0502040204020203" pitchFamily="34" charset="0"/>
                <a:ea typeface="+mn-ea"/>
                <a:cs typeface="+mn-cs"/>
              </a:rPr>
              <a:t>Becas CCHC</a:t>
            </a:r>
          </a:p>
          <a:p>
            <a:pPr marL="285750" indent="-285750">
              <a:buClrTx/>
              <a:buFontTx/>
              <a:buChar char="-"/>
              <a:defRPr/>
            </a:pPr>
            <a:endParaRPr kumimoji="0" lang="es-CL" sz="11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CAJA DE COMPENSACIÓN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-</a:t>
            </a:r>
            <a:r>
              <a:rPr lang="es-CL" sz="1100" kern="1200" dirty="0">
                <a:solidFill>
                  <a:prstClr val="white"/>
                </a:solidFill>
                <a:latin typeface="Bahnschrift" panose="020B0502040204020203" pitchFamily="34" charset="0"/>
                <a:ea typeface="+mn-ea"/>
                <a:cs typeface="+mn-cs"/>
              </a:rPr>
              <a:t>Asignación familiar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CL" sz="1100" kern="1200" dirty="0">
              <a:solidFill>
                <a:prstClr val="white"/>
              </a:solidFill>
              <a:latin typeface="Bahnschrift" panose="020B0502040204020203" pitchFamily="34" charset="0"/>
              <a:ea typeface="+mn-ea"/>
              <a:cs typeface="+mn-cs"/>
            </a:endParaRPr>
          </a:p>
          <a:p>
            <a:pPr>
              <a:buClrTx/>
              <a:defRPr/>
            </a:pPr>
            <a:r>
              <a:rPr kumimoji="0" lang="es-CL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SALUD: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</a:rPr>
              <a:t>-Operativo dental</a:t>
            </a:r>
          </a:p>
          <a:p>
            <a:pPr>
              <a:buClrTx/>
              <a:defRPr/>
            </a:pPr>
            <a:r>
              <a:rPr lang="es-CL" sz="1100" b="1" kern="1200" dirty="0">
                <a:solidFill>
                  <a:prstClr val="white"/>
                </a:solidFill>
                <a:latin typeface="Bahnschrift" panose="020B0502040204020203" pitchFamily="34" charset="0"/>
              </a:rPr>
              <a:t>VIVIENDA</a:t>
            </a:r>
          </a:p>
          <a:p>
            <a:pPr>
              <a:buClrTx/>
              <a:defRPr/>
            </a:pPr>
            <a:r>
              <a:rPr kumimoji="0" lang="es-CL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</a:rPr>
              <a:t>-Subsidio habitacional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algn="ctr"/>
            <a:endParaRPr lang="es-CL" dirty="0"/>
          </a:p>
        </p:txBody>
      </p:sp>
      <p:sp>
        <p:nvSpPr>
          <p:cNvPr id="13" name="Rectángulo redondeado 12">
            <a:extLst>
              <a:ext uri="{FF2B5EF4-FFF2-40B4-BE49-F238E27FC236}">
                <a16:creationId xmlns:a16="http://schemas.microsoft.com/office/drawing/2014/main" id="{42CA9272-96A7-0502-D4FB-334CE564F944}"/>
              </a:ext>
            </a:extLst>
          </p:cNvPr>
          <p:cNvSpPr/>
          <p:nvPr/>
        </p:nvSpPr>
        <p:spPr>
          <a:xfrm>
            <a:off x="10112827" y="465942"/>
            <a:ext cx="1998153" cy="310699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EMPRESA:</a:t>
            </a: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Becas</a:t>
            </a:r>
            <a:r>
              <a:rPr kumimoji="0" lang="es-CL" sz="1200" b="0" i="0" u="none" strike="noStrike" kern="1200" cap="none" spc="0" normalizeH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 CCHC</a:t>
            </a: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s-CL" sz="1200" kern="1200" dirty="0">
                <a:solidFill>
                  <a:prstClr val="white"/>
                </a:solidFill>
                <a:latin typeface="Bahnschrift" panose="020B0502040204020203" pitchFamily="34" charset="0"/>
              </a:rPr>
              <a:t>Beneficios estudiantiles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s-CL" sz="1200" kern="1200" dirty="0">
                <a:solidFill>
                  <a:prstClr val="white"/>
                </a:solidFill>
                <a:latin typeface="Bahnschrift" panose="020B0502040204020203" pitchFamily="34" charset="0"/>
              </a:rPr>
              <a:t>Orientación</a:t>
            </a: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CAJA DE COMPENSACIÓN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-</a:t>
            </a:r>
            <a:r>
              <a:rPr lang="es-CL" sz="1200" kern="1200" dirty="0">
                <a:solidFill>
                  <a:prstClr val="white"/>
                </a:solidFill>
                <a:latin typeface="Bahnschrift" panose="020B0502040204020203" pitchFamily="34" charset="0"/>
                <a:ea typeface="+mn-ea"/>
                <a:cs typeface="+mn-cs"/>
              </a:rPr>
              <a:t>Asignación familiar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L" sz="1200" kern="1200" dirty="0">
                <a:solidFill>
                  <a:prstClr val="white"/>
                </a:solidFill>
                <a:latin typeface="Bahnschrift" panose="020B0502040204020203" pitchFamily="34" charset="0"/>
              </a:rPr>
              <a:t>- Beneficios</a:t>
            </a:r>
            <a:endParaRPr lang="es-CL" sz="1200" kern="1200" dirty="0">
              <a:solidFill>
                <a:prstClr val="white"/>
              </a:solidFill>
              <a:latin typeface="Bahnschrift" panose="020B0502040204020203" pitchFamily="34" charset="0"/>
              <a:ea typeface="+mn-ea"/>
              <a:cs typeface="+mn-cs"/>
            </a:endParaRPr>
          </a:p>
          <a:p>
            <a:pPr>
              <a:buClrTx/>
              <a:defRPr/>
            </a:pPr>
            <a:r>
              <a:rPr kumimoji="0" lang="es-CL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SALUD: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</a:rPr>
              <a:t>-</a:t>
            </a:r>
            <a:r>
              <a:rPr lang="es-CL" sz="1200" kern="1200" dirty="0">
                <a:solidFill>
                  <a:prstClr val="white"/>
                </a:solidFill>
                <a:latin typeface="Bahnschrift" panose="020B0502040204020203" pitchFamily="34" charset="0"/>
              </a:rPr>
              <a:t>Acreditación de invalidez</a:t>
            </a: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</a:endParaRPr>
          </a:p>
          <a:p>
            <a:pPr>
              <a:buClrTx/>
              <a:defRPr/>
            </a:pPr>
            <a:r>
              <a:rPr lang="es-CL" sz="1200" b="1" kern="1200" dirty="0">
                <a:solidFill>
                  <a:prstClr val="white"/>
                </a:solidFill>
                <a:latin typeface="Bahnschrift" panose="020B0502040204020203" pitchFamily="34" charset="0"/>
              </a:rPr>
              <a:t>VIVIENDA</a:t>
            </a:r>
          </a:p>
          <a:p>
            <a:pPr>
              <a:buClrTx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</a:rPr>
              <a:t>-Subsidio habitacional y de arriendo</a:t>
            </a:r>
          </a:p>
          <a:p>
            <a:pPr algn="ctr"/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9506448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E1B82E-75B4-83E2-6599-C2697D2AAF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co de bloque 3">
            <a:extLst>
              <a:ext uri="{FF2B5EF4-FFF2-40B4-BE49-F238E27FC236}">
                <a16:creationId xmlns:a16="http://schemas.microsoft.com/office/drawing/2014/main" id="{137BFC3A-7A47-740B-CB1B-91B6BED286B2}"/>
              </a:ext>
            </a:extLst>
          </p:cNvPr>
          <p:cNvSpPr/>
          <p:nvPr/>
        </p:nvSpPr>
        <p:spPr>
          <a:xfrm rot="5400000">
            <a:off x="-468085" y="227859"/>
            <a:ext cx="2569028" cy="2525487"/>
          </a:xfrm>
          <a:prstGeom prst="blockArc">
            <a:avLst>
              <a:gd name="adj1" fmla="val 10800000"/>
              <a:gd name="adj2" fmla="val 42839"/>
              <a:gd name="adj3" fmla="val 9261"/>
            </a:avLst>
          </a:prstGeom>
          <a:gradFill>
            <a:gsLst>
              <a:gs pos="42000">
                <a:schemeClr val="accent1">
                  <a:lumMod val="50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2700000" scaled="0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Círculo: vacío 4">
            <a:extLst>
              <a:ext uri="{FF2B5EF4-FFF2-40B4-BE49-F238E27FC236}">
                <a16:creationId xmlns:a16="http://schemas.microsoft.com/office/drawing/2014/main" id="{C6077FB8-2986-C7AC-27D2-255A036D5BDB}"/>
              </a:ext>
            </a:extLst>
          </p:cNvPr>
          <p:cNvSpPr/>
          <p:nvPr/>
        </p:nvSpPr>
        <p:spPr>
          <a:xfrm rot="16200000">
            <a:off x="81643" y="756440"/>
            <a:ext cx="1469571" cy="1468324"/>
          </a:xfrm>
          <a:prstGeom prst="donut">
            <a:avLst>
              <a:gd name="adj" fmla="val 11861"/>
            </a:avLst>
          </a:prstGeom>
          <a:gradFill>
            <a:gsLst>
              <a:gs pos="0">
                <a:schemeClr val="bg1">
                  <a:tint val="93000"/>
                  <a:satMod val="150000"/>
                  <a:shade val="98000"/>
                  <a:lumMod val="102000"/>
                </a:schemeClr>
              </a:gs>
              <a:gs pos="50000">
                <a:schemeClr val="bg1">
                  <a:tint val="98000"/>
                  <a:satMod val="130000"/>
                  <a:shade val="90000"/>
                  <a:lumMod val="103000"/>
                </a:schemeClr>
              </a:gs>
              <a:gs pos="100000">
                <a:schemeClr val="bg1">
                  <a:shade val="63000"/>
                  <a:satMod val="12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Gráfico 5" descr="Gráfico de barras con relleno sólido">
            <a:extLst>
              <a:ext uri="{FF2B5EF4-FFF2-40B4-BE49-F238E27FC236}">
                <a16:creationId xmlns:a16="http://schemas.microsoft.com/office/drawing/2014/main" id="{0934E93C-4A25-B2BD-0F47-9852878E0AC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70115" y="1033402"/>
            <a:ext cx="914400" cy="914400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520135C1-63CF-CF08-99FD-EC736696D4A7}"/>
              </a:ext>
            </a:extLst>
          </p:cNvPr>
          <p:cNvSpPr txBox="1"/>
          <p:nvPr/>
        </p:nvSpPr>
        <p:spPr>
          <a:xfrm>
            <a:off x="2607754" y="591210"/>
            <a:ext cx="778985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oper Black" panose="0208090404030B020404" pitchFamily="18" charset="0"/>
                <a:ea typeface="+mn-ea"/>
                <a:cs typeface="+mn-cs"/>
              </a:rPr>
              <a:t>Categorización de casos </a:t>
            </a:r>
            <a:r>
              <a:rPr lang="es-CL" sz="2800" kern="1200" dirty="0">
                <a:solidFill>
                  <a:prstClr val="black"/>
                </a:solidFill>
                <a:latin typeface="Cooper Black" panose="0208090404030B020404" pitchFamily="18" charset="0"/>
                <a:ea typeface="+mn-ea"/>
                <a:cs typeface="+mn-cs"/>
              </a:rPr>
              <a:t>Mayo - Junio</a:t>
            </a:r>
            <a:r>
              <a:rPr kumimoji="0" lang="es-CL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oper Black" panose="0208090404030B020404" pitchFamily="18" charset="0"/>
                <a:ea typeface="+mn-ea"/>
                <a:cs typeface="+mn-cs"/>
              </a:rPr>
              <a:t> 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96FB6963-EC5D-DCF2-B494-B2E7116F3423}"/>
              </a:ext>
            </a:extLst>
          </p:cNvPr>
          <p:cNvGraphicFramePr>
            <a:graphicFrameLocks/>
          </p:cNvGraphicFramePr>
          <p:nvPr/>
        </p:nvGraphicFramePr>
        <p:xfrm>
          <a:off x="2247137" y="1630018"/>
          <a:ext cx="8818428" cy="44752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9EF54E59-0DC0-FA02-7152-1BCD5945996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63072038"/>
              </p:ext>
            </p:extLst>
          </p:nvPr>
        </p:nvGraphicFramePr>
        <p:xfrm>
          <a:off x="542757" y="1664158"/>
          <a:ext cx="5792729" cy="47459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040BD1E6-8740-D535-38E7-EE7915726F3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98890327"/>
              </p:ext>
            </p:extLst>
          </p:nvPr>
        </p:nvGraphicFramePr>
        <p:xfrm>
          <a:off x="5130008" y="1688066"/>
          <a:ext cx="7576457" cy="45231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9" name="Rectángulo redondeado 8">
            <a:extLst>
              <a:ext uri="{FF2B5EF4-FFF2-40B4-BE49-F238E27FC236}">
                <a16:creationId xmlns:a16="http://schemas.microsoft.com/office/drawing/2014/main" id="{ABA5383B-A351-D340-3958-72A30A6ABDFD}"/>
              </a:ext>
            </a:extLst>
          </p:cNvPr>
          <p:cNvSpPr/>
          <p:nvPr/>
        </p:nvSpPr>
        <p:spPr>
          <a:xfrm>
            <a:off x="82266" y="2961885"/>
            <a:ext cx="1594134" cy="2150534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EMPRESA:</a:t>
            </a:r>
            <a:endParaRPr kumimoji="0" lang="es-CL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s-CL" sz="1000" kern="1200" dirty="0">
                <a:solidFill>
                  <a:prstClr val="white"/>
                </a:solidFill>
                <a:latin typeface="Bahnschrift" panose="020B0502040204020203" pitchFamily="34" charset="0"/>
              </a:rPr>
              <a:t>Construye tranquilo</a:t>
            </a:r>
            <a:endParaRPr lang="es-CL" sz="1000" kern="1200" dirty="0">
              <a:solidFill>
                <a:prstClr val="white"/>
              </a:solidFill>
              <a:latin typeface="Bahnschrift" panose="020B0502040204020203" pitchFamily="34" charset="0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s-CL" sz="1000" kern="1200" dirty="0">
                <a:solidFill>
                  <a:prstClr val="white"/>
                </a:solidFill>
                <a:latin typeface="Bahnschrift" panose="020B0502040204020203" pitchFamily="34" charset="0"/>
              </a:rPr>
              <a:t>Becas CCHC</a:t>
            </a:r>
          </a:p>
          <a:p>
            <a:pPr>
              <a:buClrTx/>
              <a:defRPr/>
            </a:pPr>
            <a:endParaRPr kumimoji="0" lang="es-CL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CAJA DE COMPENSACIÓN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L" sz="1000" kern="1200" dirty="0">
                <a:solidFill>
                  <a:prstClr val="white"/>
                </a:solidFill>
                <a:latin typeface="Bahnschrift" panose="020B0502040204020203" pitchFamily="34" charset="0"/>
                <a:ea typeface="+mn-ea"/>
                <a:cs typeface="+mn-cs"/>
              </a:rPr>
              <a:t>Asignación familiar y beneficios.</a:t>
            </a:r>
            <a:endParaRPr kumimoji="0" lang="es-CL" sz="1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 VIVIENDA</a:t>
            </a:r>
            <a:endParaRPr lang="es-CL" sz="1000" kern="1200" dirty="0">
              <a:solidFill>
                <a:prstClr val="white"/>
              </a:solidFill>
              <a:latin typeface="Bahnschrift" panose="020B0502040204020203" pitchFamily="34" charset="0"/>
              <a:ea typeface="+mn-ea"/>
              <a:cs typeface="+mn-cs"/>
            </a:endParaRPr>
          </a:p>
          <a:p>
            <a:pPr>
              <a:buClrTx/>
              <a:defRPr/>
            </a:pPr>
            <a:r>
              <a:rPr kumimoji="0" lang="es-CL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</a:rPr>
              <a:t>Subsidio habitacional</a:t>
            </a:r>
          </a:p>
        </p:txBody>
      </p:sp>
      <p:sp>
        <p:nvSpPr>
          <p:cNvPr id="10" name="Rectángulo redondeado 9">
            <a:extLst>
              <a:ext uri="{FF2B5EF4-FFF2-40B4-BE49-F238E27FC236}">
                <a16:creationId xmlns:a16="http://schemas.microsoft.com/office/drawing/2014/main" id="{D263BBCA-84EB-A2D0-9BD3-42EBF45236CF}"/>
              </a:ext>
            </a:extLst>
          </p:cNvPr>
          <p:cNvSpPr/>
          <p:nvPr/>
        </p:nvSpPr>
        <p:spPr>
          <a:xfrm>
            <a:off x="10268498" y="355789"/>
            <a:ext cx="1594134" cy="2150534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EMPRESA:</a:t>
            </a:r>
            <a:endParaRPr kumimoji="0" lang="es-CL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s-CL" sz="1000" kern="1200" dirty="0">
                <a:solidFill>
                  <a:prstClr val="white"/>
                </a:solidFill>
                <a:latin typeface="Bahnschrift" panose="020B0502040204020203" pitchFamily="34" charset="0"/>
              </a:rPr>
              <a:t>Construye tranquilo</a:t>
            </a:r>
            <a:endParaRPr lang="es-CL" sz="1000" kern="1200" dirty="0">
              <a:solidFill>
                <a:prstClr val="white"/>
              </a:solidFill>
              <a:latin typeface="Bahnschrift" panose="020B0502040204020203" pitchFamily="34" charset="0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s-CL" sz="1000" kern="1200" dirty="0">
                <a:solidFill>
                  <a:prstClr val="white"/>
                </a:solidFill>
                <a:latin typeface="Bahnschrift" panose="020B0502040204020203" pitchFamily="34" charset="0"/>
              </a:rPr>
              <a:t>Programa </a:t>
            </a:r>
            <a:r>
              <a:rPr lang="es-CL" sz="1000" kern="1200" dirty="0" err="1">
                <a:solidFill>
                  <a:prstClr val="white"/>
                </a:solidFill>
                <a:latin typeface="Bahnschrift" panose="020B0502040204020203" pitchFamily="34" charset="0"/>
              </a:rPr>
              <a:t>Protesis</a:t>
            </a:r>
            <a:r>
              <a:rPr lang="es-CL" sz="1000" kern="1200" dirty="0">
                <a:solidFill>
                  <a:prstClr val="white"/>
                </a:solidFill>
                <a:latin typeface="Bahnschrift" panose="020B0502040204020203" pitchFamily="34" charset="0"/>
              </a:rPr>
              <a:t> CCHC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 VIVIENDA</a:t>
            </a:r>
            <a:endParaRPr lang="es-CL" sz="1000" kern="1200" dirty="0">
              <a:solidFill>
                <a:prstClr val="white"/>
              </a:solidFill>
              <a:latin typeface="Bahnschrift" panose="020B0502040204020203" pitchFamily="34" charset="0"/>
              <a:ea typeface="+mn-ea"/>
              <a:cs typeface="+mn-cs"/>
            </a:endParaRPr>
          </a:p>
          <a:p>
            <a:pPr>
              <a:buClrTx/>
              <a:defRPr/>
            </a:pPr>
            <a:r>
              <a:rPr kumimoji="0" lang="es-CL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</a:rPr>
              <a:t>Subsidio habitacional y de arriendo</a:t>
            </a:r>
          </a:p>
          <a:p>
            <a:pPr>
              <a:buClrTx/>
              <a:defRPr/>
            </a:pPr>
            <a:endParaRPr lang="es-CL" sz="1000" kern="1200" dirty="0">
              <a:solidFill>
                <a:prstClr val="white"/>
              </a:solidFill>
              <a:latin typeface="Bahnschrift" panose="020B0502040204020203" pitchFamily="34" charset="0"/>
            </a:endParaRPr>
          </a:p>
          <a:p>
            <a:pPr>
              <a:buClrTx/>
              <a:defRPr/>
            </a:pPr>
            <a:r>
              <a:rPr kumimoji="0" lang="es-CL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</a:rPr>
              <a:t>TRAMITES PÚBLICOS</a:t>
            </a:r>
          </a:p>
          <a:p>
            <a:pPr>
              <a:buClrTx/>
              <a:defRPr/>
            </a:pPr>
            <a:r>
              <a:rPr lang="es-CL" sz="1000" kern="1200" dirty="0">
                <a:solidFill>
                  <a:prstClr val="white"/>
                </a:solidFill>
                <a:latin typeface="Bahnschrift" panose="020B0502040204020203" pitchFamily="34" charset="0"/>
              </a:rPr>
              <a:t>-RSH</a:t>
            </a:r>
            <a:endParaRPr kumimoji="0" lang="es-CL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94764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1"/>
            </a:gs>
            <a:gs pos="50000">
              <a:srgbClr val="FAFAFA"/>
            </a:gs>
            <a:gs pos="100000">
              <a:srgbClr val="CECECE"/>
            </a:gs>
          </a:gsLst>
          <a:lin ang="5400000" scaled="0"/>
        </a:gradFill>
        <a:effectLst/>
      </p:bgPr>
    </p:bg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8"/>
          <p:cNvSpPr txBox="1"/>
          <p:nvPr/>
        </p:nvSpPr>
        <p:spPr>
          <a:xfrm>
            <a:off x="1560075" y="722229"/>
            <a:ext cx="9012600" cy="144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4000" dirty="0">
                <a:solidFill>
                  <a:schemeClr val="dk1"/>
                </a:solidFill>
                <a:latin typeface="Corben"/>
                <a:ea typeface="Corben"/>
                <a:cs typeface="Corben"/>
                <a:sym typeface="Corben"/>
              </a:rPr>
              <a:t>Propuestas y Desafíos</a:t>
            </a:r>
            <a:r>
              <a:rPr lang="es-CL" sz="4400" dirty="0">
                <a:solidFill>
                  <a:srgbClr val="276F8B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4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Google Shape;189;p8"/>
          <p:cNvSpPr/>
          <p:nvPr/>
        </p:nvSpPr>
        <p:spPr>
          <a:xfrm rot="5400000">
            <a:off x="-435428" y="194277"/>
            <a:ext cx="2569028" cy="2525487"/>
          </a:xfrm>
          <a:prstGeom prst="blockArc">
            <a:avLst>
              <a:gd name="adj1" fmla="val 10800000"/>
              <a:gd name="adj2" fmla="val 42839"/>
              <a:gd name="adj3" fmla="val 9261"/>
            </a:avLst>
          </a:prstGeom>
          <a:gradFill>
            <a:gsLst>
              <a:gs pos="0">
                <a:srgbClr val="253356"/>
              </a:gs>
              <a:gs pos="42000">
                <a:srgbClr val="253356"/>
              </a:gs>
              <a:gs pos="100000">
                <a:srgbClr val="8FA1CF"/>
              </a:gs>
            </a:gsLst>
            <a:lin ang="2700000" scaled="0"/>
          </a:gradFill>
          <a:ln w="12700" cap="flat" cmpd="sng">
            <a:solidFill>
              <a:srgbClr val="1F2B4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Google Shape;190;p8"/>
          <p:cNvSpPr/>
          <p:nvPr/>
        </p:nvSpPr>
        <p:spPr>
          <a:xfrm rot="-5400000">
            <a:off x="114300" y="722859"/>
            <a:ext cx="1469571" cy="1468324"/>
          </a:xfrm>
          <a:prstGeom prst="donut">
            <a:avLst>
              <a:gd name="adj" fmla="val 11861"/>
            </a:avLst>
          </a:prstGeom>
          <a:gradFill>
            <a:gsLst>
              <a:gs pos="0">
                <a:schemeClr val="lt1"/>
              </a:gs>
              <a:gs pos="50000">
                <a:srgbClr val="FAFAFA"/>
              </a:gs>
              <a:gs pos="100000">
                <a:srgbClr val="CECECE"/>
              </a:gs>
            </a:gsLst>
            <a:lin ang="5400000" scaled="0"/>
          </a:gradFill>
          <a:ln w="12700" cap="flat" cmpd="sng">
            <a:solidFill>
              <a:srgbClr val="1F2B4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1" name="Google Shape;191;p8" descr="Portapapeles parcialmente comprobado con relleno sólido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91885" y="999821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0E000AE8-7289-24CE-30C4-0C2402D8E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70EB094-75F4-1337-711F-C0DB1BF6E7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endParaRPr lang="es-CL" dirty="0"/>
          </a:p>
          <a:p>
            <a:r>
              <a:rPr lang="es-CL" dirty="0"/>
              <a:t>Avance en visitas a terreno V y VI región</a:t>
            </a:r>
          </a:p>
          <a:p>
            <a:r>
              <a:rPr lang="es-CL" dirty="0"/>
              <a:t>Conocer y potenciar beneficios gratuitos CCHC.</a:t>
            </a:r>
          </a:p>
          <a:p>
            <a:r>
              <a:rPr lang="es-CL" dirty="0"/>
              <a:t>Importancia de tener mayor capacitación respecto al tema de la ley de inclusión.</a:t>
            </a:r>
          </a:p>
          <a:p>
            <a:r>
              <a:rPr lang="es-CL" dirty="0"/>
              <a:t>Potenciar uso de la plataforma</a:t>
            </a:r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1"/>
            </a:gs>
            <a:gs pos="54000">
              <a:srgbClr val="FAFAFA"/>
            </a:gs>
            <a:gs pos="100000">
              <a:srgbClr val="CECECE"/>
            </a:gs>
          </a:gsLst>
          <a:lin ang="5400000" scaled="0"/>
        </a:gradFill>
        <a:effectLst/>
      </p:bgPr>
    </p:bg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9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chemeClr val="lt1"/>
              </a:gs>
              <a:gs pos="54000">
                <a:srgbClr val="FAFAFA"/>
              </a:gs>
              <a:gs pos="100000">
                <a:srgbClr val="CECECE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mMmU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8" name="Google Shape;198;p9"/>
          <p:cNvSpPr/>
          <p:nvPr/>
        </p:nvSpPr>
        <p:spPr>
          <a:xfrm rot="6269068">
            <a:off x="8717845" y="3339275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noFill/>
          <a:ln w="127000" cap="rnd" cmpd="sng">
            <a:solidFill>
              <a:schemeClr val="accent4"/>
            </a:solidFill>
            <a:prstDash val="dash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9" name="Google Shape;199;p9"/>
          <p:cNvSpPr txBox="1">
            <a:spLocks noGrp="1"/>
          </p:cNvSpPr>
          <p:nvPr>
            <p:ph type="body" idx="1"/>
          </p:nvPr>
        </p:nvSpPr>
        <p:spPr>
          <a:xfrm>
            <a:off x="947057" y="5833708"/>
            <a:ext cx="10907486" cy="3906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endParaRPr dirty="0"/>
          </a:p>
        </p:txBody>
      </p:sp>
      <p:pic>
        <p:nvPicPr>
          <p:cNvPr id="200" name="Google Shape;200;p9" descr="Un dibujo de una cara feliz&#10;&#10;Descripción generada automáticamente con confianza baja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97776" y="824706"/>
            <a:ext cx="1937437" cy="874972"/>
          </a:xfrm>
          <a:prstGeom prst="rect">
            <a:avLst/>
          </a:prstGeom>
          <a:noFill/>
          <a:ln>
            <a:noFill/>
          </a:ln>
        </p:spPr>
      </p:pic>
      <p:sp>
        <p:nvSpPr>
          <p:cNvPr id="201" name="Google Shape;201;p9"/>
          <p:cNvSpPr/>
          <p:nvPr/>
        </p:nvSpPr>
        <p:spPr>
          <a:xfrm>
            <a:off x="6390589" y="1062544"/>
            <a:ext cx="4756200" cy="47562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4900">
                <a:solidFill>
                  <a:srgbClr val="134F5C"/>
                </a:solidFill>
                <a:latin typeface="Calibri"/>
                <a:ea typeface="Calibri"/>
                <a:cs typeface="Calibri"/>
                <a:sym typeface="Calibri"/>
              </a:rPr>
              <a:t>MUCHAS GRACIAS!</a:t>
            </a:r>
            <a:endParaRPr sz="4900" b="0" i="0" u="none" strike="noStrike" cap="none">
              <a:solidFill>
                <a:srgbClr val="134F5C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7ACB95E6-475E-2BFD-5ABF-A4896EB67D1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56936" y="162764"/>
            <a:ext cx="1779705" cy="175298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"/>
          <p:cNvSpPr txBox="1">
            <a:spLocks noGrp="1"/>
          </p:cNvSpPr>
          <p:nvPr>
            <p:ph type="title"/>
          </p:nvPr>
        </p:nvSpPr>
        <p:spPr>
          <a:xfrm>
            <a:off x="391887" y="647499"/>
            <a:ext cx="5486399" cy="6911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rben"/>
              <a:buNone/>
            </a:pPr>
            <a:r>
              <a:rPr lang="es-CL" dirty="0">
                <a:latin typeface="Corben"/>
                <a:ea typeface="Corben"/>
                <a:cs typeface="Corben"/>
                <a:sym typeface="Corben"/>
              </a:rPr>
              <a:t>Cómo estamos?</a:t>
            </a:r>
            <a:endParaRPr dirty="0"/>
          </a:p>
        </p:txBody>
      </p:sp>
      <p:sp>
        <p:nvSpPr>
          <p:cNvPr id="102" name="Google Shape;102;p2"/>
          <p:cNvSpPr/>
          <p:nvPr/>
        </p:nvSpPr>
        <p:spPr>
          <a:xfrm rot="10800000">
            <a:off x="3309258" y="2823481"/>
            <a:ext cx="2569028" cy="2525487"/>
          </a:xfrm>
          <a:prstGeom prst="blockArc">
            <a:avLst>
              <a:gd name="adj1" fmla="val 10800000"/>
              <a:gd name="adj2" fmla="val 42839"/>
              <a:gd name="adj3" fmla="val 9261"/>
            </a:avLst>
          </a:prstGeom>
          <a:gradFill>
            <a:gsLst>
              <a:gs pos="0">
                <a:srgbClr val="253356"/>
              </a:gs>
              <a:gs pos="22000">
                <a:srgbClr val="253356"/>
              </a:gs>
              <a:gs pos="100000">
                <a:srgbClr val="8FA1CF"/>
              </a:gs>
            </a:gsLst>
            <a:lin ang="2700000" scaled="0"/>
          </a:gradFill>
          <a:ln w="12700" cap="flat" cmpd="sng">
            <a:solidFill>
              <a:srgbClr val="1F2B4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2"/>
          <p:cNvSpPr/>
          <p:nvPr/>
        </p:nvSpPr>
        <p:spPr>
          <a:xfrm>
            <a:off x="903515" y="2239734"/>
            <a:ext cx="2569028" cy="2525487"/>
          </a:xfrm>
          <a:prstGeom prst="blockArc">
            <a:avLst>
              <a:gd name="adj1" fmla="val 10800000"/>
              <a:gd name="adj2" fmla="val 42839"/>
              <a:gd name="adj3" fmla="val 9261"/>
            </a:avLst>
          </a:prstGeom>
          <a:gradFill>
            <a:gsLst>
              <a:gs pos="0">
                <a:srgbClr val="253356"/>
              </a:gs>
              <a:gs pos="42000">
                <a:srgbClr val="253356"/>
              </a:gs>
              <a:gs pos="100000">
                <a:srgbClr val="8FA1CF"/>
              </a:gs>
            </a:gsLst>
            <a:lin ang="2700000" scaled="0"/>
          </a:gradFill>
          <a:ln w="12700" cap="flat" cmpd="sng">
            <a:solidFill>
              <a:srgbClr val="1F2B4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2"/>
          <p:cNvSpPr/>
          <p:nvPr/>
        </p:nvSpPr>
        <p:spPr>
          <a:xfrm>
            <a:off x="5606143" y="2221365"/>
            <a:ext cx="2569028" cy="2525487"/>
          </a:xfrm>
          <a:prstGeom prst="blockArc">
            <a:avLst>
              <a:gd name="adj1" fmla="val 10800000"/>
              <a:gd name="adj2" fmla="val 42839"/>
              <a:gd name="adj3" fmla="val 9261"/>
            </a:avLst>
          </a:prstGeom>
          <a:gradFill>
            <a:gsLst>
              <a:gs pos="0">
                <a:srgbClr val="253356"/>
              </a:gs>
              <a:gs pos="42000">
                <a:srgbClr val="253356"/>
              </a:gs>
              <a:gs pos="100000">
                <a:srgbClr val="8FA1CF"/>
              </a:gs>
            </a:gsLst>
            <a:lin ang="2700000" scaled="0"/>
          </a:gradFill>
          <a:ln w="12700" cap="flat" cmpd="sng">
            <a:solidFill>
              <a:srgbClr val="1F2B4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2"/>
          <p:cNvSpPr/>
          <p:nvPr/>
        </p:nvSpPr>
        <p:spPr>
          <a:xfrm rot="10800000">
            <a:off x="8011886" y="2823481"/>
            <a:ext cx="2569028" cy="2525487"/>
          </a:xfrm>
          <a:prstGeom prst="blockArc">
            <a:avLst>
              <a:gd name="adj1" fmla="val 10800000"/>
              <a:gd name="adj2" fmla="val 42839"/>
              <a:gd name="adj3" fmla="val 9261"/>
            </a:avLst>
          </a:prstGeom>
          <a:gradFill>
            <a:gsLst>
              <a:gs pos="0">
                <a:srgbClr val="253356"/>
              </a:gs>
              <a:gs pos="42000">
                <a:srgbClr val="253356"/>
              </a:gs>
              <a:gs pos="100000">
                <a:srgbClr val="8FA1CF"/>
              </a:gs>
            </a:gsLst>
            <a:lin ang="2700000" scaled="0"/>
          </a:gradFill>
          <a:ln w="12700" cap="flat" cmpd="sng">
            <a:solidFill>
              <a:srgbClr val="1F2B4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2"/>
          <p:cNvSpPr/>
          <p:nvPr/>
        </p:nvSpPr>
        <p:spPr>
          <a:xfrm>
            <a:off x="1426030" y="2673068"/>
            <a:ext cx="1469571" cy="1468324"/>
          </a:xfrm>
          <a:prstGeom prst="donut">
            <a:avLst>
              <a:gd name="adj" fmla="val 11861"/>
            </a:avLst>
          </a:prstGeom>
          <a:gradFill>
            <a:gsLst>
              <a:gs pos="0">
                <a:schemeClr val="lt1"/>
              </a:gs>
              <a:gs pos="50000">
                <a:srgbClr val="FAFAFA"/>
              </a:gs>
              <a:gs pos="100000">
                <a:srgbClr val="CECECE"/>
              </a:gs>
            </a:gsLst>
            <a:lin ang="5400000" scaled="0"/>
          </a:gradFill>
          <a:ln w="12700" cap="flat" cmpd="sng">
            <a:solidFill>
              <a:srgbClr val="1F2B4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2"/>
          <p:cNvSpPr/>
          <p:nvPr/>
        </p:nvSpPr>
        <p:spPr>
          <a:xfrm>
            <a:off x="3858985" y="3407230"/>
            <a:ext cx="1469571" cy="1468324"/>
          </a:xfrm>
          <a:prstGeom prst="donut">
            <a:avLst>
              <a:gd name="adj" fmla="val 11861"/>
            </a:avLst>
          </a:prstGeom>
          <a:gradFill>
            <a:gsLst>
              <a:gs pos="0">
                <a:schemeClr val="lt1"/>
              </a:gs>
              <a:gs pos="50000">
                <a:srgbClr val="FAFAFA"/>
              </a:gs>
              <a:gs pos="100000">
                <a:srgbClr val="CECECE"/>
              </a:gs>
            </a:gsLst>
            <a:lin ang="5400000" scaled="0"/>
          </a:gradFill>
          <a:ln w="12700" cap="flat" cmpd="sng">
            <a:solidFill>
              <a:srgbClr val="1F2B4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2"/>
          <p:cNvSpPr/>
          <p:nvPr/>
        </p:nvSpPr>
        <p:spPr>
          <a:xfrm>
            <a:off x="6155873" y="2673068"/>
            <a:ext cx="1469571" cy="1468324"/>
          </a:xfrm>
          <a:prstGeom prst="donut">
            <a:avLst>
              <a:gd name="adj" fmla="val 11861"/>
            </a:avLst>
          </a:prstGeom>
          <a:gradFill>
            <a:gsLst>
              <a:gs pos="0">
                <a:schemeClr val="lt1"/>
              </a:gs>
              <a:gs pos="50000">
                <a:srgbClr val="FAFAFA"/>
              </a:gs>
              <a:gs pos="100000">
                <a:srgbClr val="CECECE"/>
              </a:gs>
            </a:gsLst>
            <a:lin ang="5400000" scaled="0"/>
          </a:gradFill>
          <a:ln w="12700" cap="flat" cmpd="sng">
            <a:solidFill>
              <a:srgbClr val="1F2B4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2"/>
          <p:cNvSpPr/>
          <p:nvPr/>
        </p:nvSpPr>
        <p:spPr>
          <a:xfrm>
            <a:off x="8561613" y="3407230"/>
            <a:ext cx="1469571" cy="1468324"/>
          </a:xfrm>
          <a:prstGeom prst="donut">
            <a:avLst>
              <a:gd name="adj" fmla="val 11861"/>
            </a:avLst>
          </a:prstGeom>
          <a:gradFill>
            <a:gsLst>
              <a:gs pos="0">
                <a:schemeClr val="lt1"/>
              </a:gs>
              <a:gs pos="50000">
                <a:srgbClr val="FAFAFA"/>
              </a:gs>
              <a:gs pos="100000">
                <a:srgbClr val="CECECE"/>
              </a:gs>
            </a:gsLst>
            <a:lin ang="5400000" scaled="0"/>
          </a:gradFill>
          <a:ln w="12700" cap="flat" cmpd="sng">
            <a:solidFill>
              <a:srgbClr val="1F2B4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2"/>
          <p:cNvSpPr/>
          <p:nvPr/>
        </p:nvSpPr>
        <p:spPr>
          <a:xfrm>
            <a:off x="3045277" y="3471950"/>
            <a:ext cx="702129" cy="688010"/>
          </a:xfrm>
          <a:prstGeom prst="donut">
            <a:avLst>
              <a:gd name="adj" fmla="val 25000"/>
            </a:avLst>
          </a:prstGeom>
          <a:gradFill>
            <a:gsLst>
              <a:gs pos="0">
                <a:srgbClr val="224F76"/>
              </a:gs>
              <a:gs pos="50000">
                <a:srgbClr val="374C81"/>
              </a:gs>
              <a:gs pos="100000">
                <a:srgbClr val="CECECE"/>
              </a:gs>
            </a:gsLst>
            <a:lin ang="5400000" scaled="0"/>
          </a:gradFill>
          <a:ln w="12700" cap="flat" cmpd="sng">
            <a:solidFill>
              <a:srgbClr val="1F2B4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2"/>
          <p:cNvSpPr txBox="1"/>
          <p:nvPr/>
        </p:nvSpPr>
        <p:spPr>
          <a:xfrm>
            <a:off x="1556656" y="4485263"/>
            <a:ext cx="1752599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Evaluación cualitativa</a:t>
            </a:r>
            <a:endParaRPr/>
          </a:p>
        </p:txBody>
      </p:sp>
      <p:sp>
        <p:nvSpPr>
          <p:cNvPr id="112" name="Google Shape;112;p2"/>
          <p:cNvSpPr txBox="1"/>
          <p:nvPr/>
        </p:nvSpPr>
        <p:spPr>
          <a:xfrm>
            <a:off x="3914778" y="2036875"/>
            <a:ext cx="1469571" cy="14157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Estadísticas generales   Enero a Agosto 2024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14" name="Google Shape;114;p2"/>
          <p:cNvSpPr txBox="1"/>
          <p:nvPr/>
        </p:nvSpPr>
        <p:spPr>
          <a:xfrm>
            <a:off x="8820149" y="2673068"/>
            <a:ext cx="1360715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Propuestas  y desafíos</a:t>
            </a:r>
            <a:endParaRPr/>
          </a:p>
        </p:txBody>
      </p:sp>
      <p:pic>
        <p:nvPicPr>
          <p:cNvPr id="115" name="Google Shape;115;p2" descr="Gráfico de barras con relleno sólido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147457" y="3684192"/>
            <a:ext cx="91440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6" name="Google Shape;116;p2" descr="Portapapeles parcialmente comprobado con relleno sólido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820149" y="3702760"/>
            <a:ext cx="91440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" name="Google Shape;117;p2" descr="Niños con relleno sólido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730829" y="2995407"/>
            <a:ext cx="91440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8" name="Google Shape;118;p2" descr="Tendencia al alza con relleno sólido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6447063" y="297681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Google Shape;119;p2"/>
          <p:cNvSpPr/>
          <p:nvPr/>
        </p:nvSpPr>
        <p:spPr>
          <a:xfrm>
            <a:off x="5384349" y="3432671"/>
            <a:ext cx="702129" cy="688010"/>
          </a:xfrm>
          <a:prstGeom prst="donut">
            <a:avLst>
              <a:gd name="adj" fmla="val 25000"/>
            </a:avLst>
          </a:prstGeom>
          <a:gradFill>
            <a:gsLst>
              <a:gs pos="0">
                <a:srgbClr val="224F76"/>
              </a:gs>
              <a:gs pos="50000">
                <a:srgbClr val="374C81"/>
              </a:gs>
              <a:gs pos="100000">
                <a:srgbClr val="CECECE"/>
              </a:gs>
            </a:gsLst>
            <a:lin ang="5400000" scaled="0"/>
          </a:gradFill>
          <a:ln w="12700" cap="flat" cmpd="sng">
            <a:solidFill>
              <a:srgbClr val="1F2B4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2"/>
          <p:cNvSpPr/>
          <p:nvPr/>
        </p:nvSpPr>
        <p:spPr>
          <a:xfrm>
            <a:off x="7764232" y="3471950"/>
            <a:ext cx="702129" cy="688010"/>
          </a:xfrm>
          <a:prstGeom prst="donut">
            <a:avLst>
              <a:gd name="adj" fmla="val 25000"/>
            </a:avLst>
          </a:prstGeom>
          <a:gradFill>
            <a:gsLst>
              <a:gs pos="0">
                <a:srgbClr val="224F76"/>
              </a:gs>
              <a:gs pos="50000">
                <a:srgbClr val="374C81"/>
              </a:gs>
              <a:gs pos="100000">
                <a:srgbClr val="CECECE"/>
              </a:gs>
            </a:gsLst>
            <a:lin ang="5400000" scaled="0"/>
          </a:gradFill>
          <a:ln w="12700" cap="flat" cmpd="sng">
            <a:solidFill>
              <a:srgbClr val="1F2B4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3"/>
          <p:cNvSpPr txBox="1">
            <a:spLocks noGrp="1"/>
          </p:cNvSpPr>
          <p:nvPr>
            <p:ph type="title"/>
          </p:nvPr>
        </p:nvSpPr>
        <p:spPr>
          <a:xfrm>
            <a:off x="1794328" y="35083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orben"/>
              <a:buNone/>
            </a:pPr>
            <a:r>
              <a:rPr lang="es-CL" sz="2800" dirty="0">
                <a:latin typeface="Corben"/>
                <a:ea typeface="Corben"/>
                <a:cs typeface="Corben"/>
                <a:sym typeface="Corben"/>
              </a:rPr>
              <a:t>Evaluación cualitativa</a:t>
            </a:r>
            <a:endParaRPr lang="es-CL" sz="2800" dirty="0"/>
          </a:p>
        </p:txBody>
      </p:sp>
      <p:sp>
        <p:nvSpPr>
          <p:cNvPr id="126" name="Google Shape;126;p3"/>
          <p:cNvSpPr txBox="1">
            <a:spLocks noGrp="1"/>
          </p:cNvSpPr>
          <p:nvPr>
            <p:ph type="body" idx="1"/>
          </p:nvPr>
        </p:nvSpPr>
        <p:spPr>
          <a:xfrm>
            <a:off x="1130300" y="1981199"/>
            <a:ext cx="10515600" cy="4195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20000"/>
          </a:bodyPr>
          <a:lstStyle/>
          <a:p>
            <a:pPr lvl="0" indent="-45720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0444"/>
              <a:buFont typeface="Arial" panose="020B0604020202020204" pitchFamily="34" charset="0"/>
              <a:buChar char="•"/>
            </a:pPr>
            <a:r>
              <a:rPr lang="es-CL" dirty="0"/>
              <a:t>Adaptación cambios Equipo EBCO</a:t>
            </a:r>
          </a:p>
          <a:p>
            <a:pPr lvl="0" indent="-45720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0444"/>
              <a:buFont typeface="Arial" panose="020B0604020202020204" pitchFamily="34" charset="0"/>
              <a:buChar char="•"/>
            </a:pPr>
            <a:endParaRPr lang="es-CL" dirty="0"/>
          </a:p>
          <a:p>
            <a:pPr lvl="0" indent="-45720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0444"/>
              <a:buFont typeface="Arial" panose="020B0604020202020204" pitchFamily="34" charset="0"/>
              <a:buChar char="•"/>
            </a:pPr>
            <a:r>
              <a:rPr lang="es-CL" dirty="0"/>
              <a:t>Capacidad de reacción a solicitudes de urgencias.</a:t>
            </a:r>
          </a:p>
          <a:p>
            <a:pPr lvl="0" indent="-45720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0444"/>
              <a:buFont typeface="Arial" panose="020B0604020202020204" pitchFamily="34" charset="0"/>
              <a:buChar char="•"/>
            </a:pPr>
            <a:endParaRPr lang="es-CL" dirty="0"/>
          </a:p>
          <a:p>
            <a:pPr indent="-457200" algn="just">
              <a:spcBef>
                <a:spcPts val="0"/>
              </a:spcBef>
              <a:buSzPct val="40444"/>
            </a:pPr>
            <a:r>
              <a:rPr lang="es-CL" dirty="0"/>
              <a:t>Positiva iniciativa de Drive compartido con equipo Calidad de Vida</a:t>
            </a:r>
          </a:p>
          <a:p>
            <a:pPr indent="-457200" algn="just">
              <a:spcBef>
                <a:spcPts val="0"/>
              </a:spcBef>
              <a:buSzPct val="40444"/>
            </a:pPr>
            <a:endParaRPr lang="es-CL" dirty="0"/>
          </a:p>
          <a:p>
            <a:pPr lvl="0" indent="-45720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0444"/>
              <a:buFont typeface="Arial" panose="020B0604020202020204" pitchFamily="34" charset="0"/>
              <a:buChar char="•"/>
            </a:pPr>
            <a:r>
              <a:rPr lang="es-CL" dirty="0"/>
              <a:t>Excelente experiencia en IV región en obra y con Asistente Social a cargo.</a:t>
            </a:r>
          </a:p>
          <a:p>
            <a:pPr lvl="0" indent="-45720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0444"/>
              <a:buFont typeface="Arial" panose="020B0604020202020204" pitchFamily="34" charset="0"/>
              <a:buChar char="•"/>
            </a:pPr>
            <a:endParaRPr lang="es-CL" dirty="0"/>
          </a:p>
          <a:p>
            <a:pPr lvl="0" indent="-45720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0444"/>
              <a:buFont typeface="Arial" panose="020B0604020202020204" pitchFamily="34" charset="0"/>
              <a:buChar char="•"/>
            </a:pPr>
            <a:r>
              <a:rPr lang="es-CL" dirty="0"/>
              <a:t>Positiva coordinación con departamento de Diversidad e Inclusión. </a:t>
            </a:r>
          </a:p>
          <a:p>
            <a:pPr lvl="0" indent="-45720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0444"/>
              <a:buFont typeface="Arial" panose="020B0604020202020204" pitchFamily="34" charset="0"/>
              <a:buChar char="•"/>
            </a:pPr>
            <a:endParaRPr lang="es-CL" dirty="0"/>
          </a:p>
          <a:p>
            <a:pPr lvl="0" indent="-45720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0444"/>
              <a:buFont typeface="Arial" panose="020B0604020202020204" pitchFamily="34" charset="0"/>
              <a:buChar char="•"/>
            </a:pPr>
            <a:r>
              <a:rPr lang="es-CL" dirty="0"/>
              <a:t>Dudas respecto a los alcances de contar con credencial de discapacidad.</a:t>
            </a:r>
          </a:p>
          <a:p>
            <a:pPr lvl="0" indent="-45720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0444"/>
              <a:buFont typeface="Arial" panose="020B0604020202020204" pitchFamily="34" charset="0"/>
              <a:buChar char="•"/>
            </a:pPr>
            <a:endParaRPr lang="es-CL" dirty="0"/>
          </a:p>
          <a:p>
            <a:pPr lvl="0" indent="-45720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0444"/>
              <a:buFont typeface="Arial" panose="020B0604020202020204" pitchFamily="34" charset="0"/>
              <a:buChar char="•"/>
            </a:pPr>
            <a:r>
              <a:rPr lang="es-CL" dirty="0"/>
              <a:t> Mejor recepción y conocimiento de equipo en obras. Generación de lazos</a:t>
            </a:r>
          </a:p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0444"/>
              <a:buNone/>
            </a:pPr>
            <a:endParaRPr lang="es-CL" dirty="0"/>
          </a:p>
          <a:p>
            <a:pPr lvl="0" indent="-45720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0444"/>
              <a:buFont typeface="Arial" panose="020B0604020202020204" pitchFamily="34" charset="0"/>
              <a:buChar char="•"/>
            </a:pPr>
            <a:r>
              <a:rPr lang="es-CL" dirty="0"/>
              <a:t>Mayor difusión beneficios CCHC (Becas </a:t>
            </a:r>
            <a:r>
              <a:rPr lang="es-CL" dirty="0" err="1"/>
              <a:t>Educ</a:t>
            </a:r>
            <a:r>
              <a:rPr lang="es-CL" dirty="0"/>
              <a:t>. Superior, teléfono contención emocional)</a:t>
            </a:r>
          </a:p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0444"/>
              <a:buNone/>
            </a:pPr>
            <a:endParaRPr lang="es-CL" dirty="0"/>
          </a:p>
          <a:p>
            <a:pPr marL="228600" lvl="0" indent="-10414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lang="es-CL" dirty="0"/>
          </a:p>
          <a:p>
            <a:pPr marL="0" lvl="0" indent="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lang="es-CL" dirty="0"/>
          </a:p>
          <a:p>
            <a:pPr marL="228600" lvl="0" indent="-10414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lang="es-CL" dirty="0"/>
          </a:p>
        </p:txBody>
      </p:sp>
      <p:sp>
        <p:nvSpPr>
          <p:cNvPr id="127" name="Google Shape;127;p3"/>
          <p:cNvSpPr/>
          <p:nvPr/>
        </p:nvSpPr>
        <p:spPr>
          <a:xfrm rot="5400000">
            <a:off x="-858155" y="-16330"/>
            <a:ext cx="2569028" cy="2525487"/>
          </a:xfrm>
          <a:prstGeom prst="blockArc">
            <a:avLst>
              <a:gd name="adj1" fmla="val 10800000"/>
              <a:gd name="adj2" fmla="val 42839"/>
              <a:gd name="adj3" fmla="val 9261"/>
            </a:avLst>
          </a:prstGeom>
          <a:gradFill>
            <a:gsLst>
              <a:gs pos="0">
                <a:srgbClr val="253356"/>
              </a:gs>
              <a:gs pos="42000">
                <a:srgbClr val="253356"/>
              </a:gs>
              <a:gs pos="100000">
                <a:srgbClr val="8FA1CF"/>
              </a:gs>
            </a:gsLst>
            <a:lin ang="2700000" scaled="0"/>
          </a:gradFill>
          <a:ln w="12700" cap="flat" cmpd="sng">
            <a:solidFill>
              <a:srgbClr val="1F2B4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p3"/>
          <p:cNvSpPr/>
          <p:nvPr/>
        </p:nvSpPr>
        <p:spPr>
          <a:xfrm>
            <a:off x="-112484" y="510439"/>
            <a:ext cx="1469571" cy="1468324"/>
          </a:xfrm>
          <a:prstGeom prst="donut">
            <a:avLst>
              <a:gd name="adj" fmla="val 11861"/>
            </a:avLst>
          </a:prstGeom>
          <a:gradFill>
            <a:gsLst>
              <a:gs pos="0">
                <a:schemeClr val="lt1"/>
              </a:gs>
              <a:gs pos="50000">
                <a:srgbClr val="FAFAFA"/>
              </a:gs>
              <a:gs pos="100000">
                <a:srgbClr val="CECECE"/>
              </a:gs>
            </a:gsLst>
            <a:lin ang="5400000" scaled="0"/>
          </a:gradFill>
          <a:ln w="12700" cap="flat" cmpd="sng">
            <a:solidFill>
              <a:srgbClr val="1F2B4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9" name="Google Shape;129;p3" descr="Niños con relleno sólido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85059" y="76200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>
          <a:extLst>
            <a:ext uri="{FF2B5EF4-FFF2-40B4-BE49-F238E27FC236}">
              <a16:creationId xmlns:a16="http://schemas.microsoft.com/office/drawing/2014/main" id="{0533BD1A-8A6F-4F22-BCDF-BC42692EA5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4">
            <a:extLst>
              <a:ext uri="{FF2B5EF4-FFF2-40B4-BE49-F238E27FC236}">
                <a16:creationId xmlns:a16="http://schemas.microsoft.com/office/drawing/2014/main" id="{D3DDF051-D83F-FC13-C2D6-220E149633B2}"/>
              </a:ext>
            </a:extLst>
          </p:cNvPr>
          <p:cNvSpPr/>
          <p:nvPr/>
        </p:nvSpPr>
        <p:spPr>
          <a:xfrm rot="5400000">
            <a:off x="-468085" y="227859"/>
            <a:ext cx="2569028" cy="2525487"/>
          </a:xfrm>
          <a:prstGeom prst="blockArc">
            <a:avLst>
              <a:gd name="adj1" fmla="val 10800000"/>
              <a:gd name="adj2" fmla="val 42839"/>
              <a:gd name="adj3" fmla="val 9261"/>
            </a:avLst>
          </a:prstGeom>
          <a:gradFill>
            <a:gsLst>
              <a:gs pos="0">
                <a:srgbClr val="253356"/>
              </a:gs>
              <a:gs pos="42000">
                <a:srgbClr val="253356"/>
              </a:gs>
              <a:gs pos="100000">
                <a:srgbClr val="8FA1CF"/>
              </a:gs>
            </a:gsLst>
            <a:lin ang="2700000" scaled="0"/>
          </a:gradFill>
          <a:ln w="12700" cap="flat" cmpd="sng">
            <a:solidFill>
              <a:srgbClr val="1F2B4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4">
            <a:extLst>
              <a:ext uri="{FF2B5EF4-FFF2-40B4-BE49-F238E27FC236}">
                <a16:creationId xmlns:a16="http://schemas.microsoft.com/office/drawing/2014/main" id="{C9A707E4-C952-E6D5-B9D1-99214CCF732A}"/>
              </a:ext>
            </a:extLst>
          </p:cNvPr>
          <p:cNvSpPr/>
          <p:nvPr/>
        </p:nvSpPr>
        <p:spPr>
          <a:xfrm rot="-5400000">
            <a:off x="81643" y="756440"/>
            <a:ext cx="1469571" cy="1468324"/>
          </a:xfrm>
          <a:prstGeom prst="donut">
            <a:avLst>
              <a:gd name="adj" fmla="val 11861"/>
            </a:avLst>
          </a:prstGeom>
          <a:gradFill>
            <a:gsLst>
              <a:gs pos="0">
                <a:schemeClr val="lt1"/>
              </a:gs>
              <a:gs pos="50000">
                <a:srgbClr val="FAFAFA"/>
              </a:gs>
              <a:gs pos="100000">
                <a:srgbClr val="CECECE"/>
              </a:gs>
            </a:gsLst>
            <a:lin ang="5400000" scaled="0"/>
          </a:gradFill>
          <a:ln w="12700" cap="flat" cmpd="sng">
            <a:solidFill>
              <a:srgbClr val="1F2B4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8" name="Google Shape;138;p4" descr="Gráfico de barras con relleno sólido">
            <a:extLst>
              <a:ext uri="{FF2B5EF4-FFF2-40B4-BE49-F238E27FC236}">
                <a16:creationId xmlns:a16="http://schemas.microsoft.com/office/drawing/2014/main" id="{6B188A6D-96D4-99CB-BCC8-510469423348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70115" y="1033402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39" name="Google Shape;139;p4">
            <a:extLst>
              <a:ext uri="{FF2B5EF4-FFF2-40B4-BE49-F238E27FC236}">
                <a16:creationId xmlns:a16="http://schemas.microsoft.com/office/drawing/2014/main" id="{524E655C-26B8-A971-F925-4016937FD2FF}"/>
              </a:ext>
            </a:extLst>
          </p:cNvPr>
          <p:cNvSpPr txBox="1"/>
          <p:nvPr/>
        </p:nvSpPr>
        <p:spPr>
          <a:xfrm>
            <a:off x="2240191" y="568583"/>
            <a:ext cx="10271294" cy="1477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000" dirty="0">
                <a:solidFill>
                  <a:schemeClr val="dk1"/>
                </a:solidFill>
                <a:latin typeface="Corben"/>
                <a:ea typeface="Corben"/>
                <a:cs typeface="Corben"/>
                <a:sym typeface="Corben"/>
              </a:rPr>
              <a:t>Estadísticas generales  </a:t>
            </a:r>
            <a:r>
              <a:rPr lang="es-CL" sz="2000" dirty="0" err="1">
                <a:solidFill>
                  <a:schemeClr val="dk1"/>
                </a:solidFill>
                <a:latin typeface="Corben"/>
                <a:sym typeface="Corben"/>
              </a:rPr>
              <a:t>N°</a:t>
            </a:r>
            <a:r>
              <a:rPr lang="es-CL" sz="2000" dirty="0">
                <a:solidFill>
                  <a:schemeClr val="dk1"/>
                </a:solidFill>
                <a:latin typeface="Corben"/>
                <a:sym typeface="Corben"/>
              </a:rPr>
              <a:t> casos por mes</a:t>
            </a:r>
            <a:endParaRPr sz="20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s-CL" sz="2800" dirty="0">
              <a:solidFill>
                <a:schemeClr val="dk1"/>
              </a:solidFill>
              <a:latin typeface="Corben"/>
              <a:sym typeface="Corbe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s-CL" sz="2800" dirty="0">
              <a:solidFill>
                <a:schemeClr val="dk1"/>
              </a:solidFill>
              <a:latin typeface="Corben"/>
              <a:sym typeface="Corbe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B00AD34A-AFF3-9FFD-D155-047541E80FE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64774247"/>
              </p:ext>
            </p:extLst>
          </p:nvPr>
        </p:nvGraphicFramePr>
        <p:xfrm>
          <a:off x="2607754" y="1490602"/>
          <a:ext cx="7543807" cy="45810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288048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4"/>
          <p:cNvSpPr/>
          <p:nvPr/>
        </p:nvSpPr>
        <p:spPr>
          <a:xfrm rot="5400000">
            <a:off x="-468085" y="227859"/>
            <a:ext cx="2569028" cy="2525487"/>
          </a:xfrm>
          <a:prstGeom prst="blockArc">
            <a:avLst>
              <a:gd name="adj1" fmla="val 10800000"/>
              <a:gd name="adj2" fmla="val 42839"/>
              <a:gd name="adj3" fmla="val 9261"/>
            </a:avLst>
          </a:prstGeom>
          <a:gradFill>
            <a:gsLst>
              <a:gs pos="0">
                <a:srgbClr val="253356"/>
              </a:gs>
              <a:gs pos="42000">
                <a:srgbClr val="253356"/>
              </a:gs>
              <a:gs pos="100000">
                <a:srgbClr val="8FA1CF"/>
              </a:gs>
            </a:gsLst>
            <a:lin ang="2700000" scaled="0"/>
          </a:gradFill>
          <a:ln w="12700" cap="flat" cmpd="sng">
            <a:solidFill>
              <a:srgbClr val="1F2B4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4"/>
          <p:cNvSpPr/>
          <p:nvPr/>
        </p:nvSpPr>
        <p:spPr>
          <a:xfrm rot="-5400000">
            <a:off x="81643" y="756440"/>
            <a:ext cx="1469571" cy="1468324"/>
          </a:xfrm>
          <a:prstGeom prst="donut">
            <a:avLst>
              <a:gd name="adj" fmla="val 11861"/>
            </a:avLst>
          </a:prstGeom>
          <a:gradFill>
            <a:gsLst>
              <a:gs pos="0">
                <a:schemeClr val="lt1"/>
              </a:gs>
              <a:gs pos="50000">
                <a:srgbClr val="FAFAFA"/>
              </a:gs>
              <a:gs pos="100000">
                <a:srgbClr val="CECECE"/>
              </a:gs>
            </a:gsLst>
            <a:lin ang="5400000" scaled="0"/>
          </a:gradFill>
          <a:ln w="12700" cap="flat" cmpd="sng">
            <a:solidFill>
              <a:srgbClr val="1F2B4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8" name="Google Shape;138;p4" descr="Gráfico de barras con relleno sólido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70115" y="1033402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39" name="Google Shape;139;p4"/>
          <p:cNvSpPr txBox="1"/>
          <p:nvPr/>
        </p:nvSpPr>
        <p:spPr>
          <a:xfrm>
            <a:off x="2240191" y="568583"/>
            <a:ext cx="10271294" cy="1477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000" dirty="0">
                <a:solidFill>
                  <a:schemeClr val="dk1"/>
                </a:solidFill>
                <a:latin typeface="Corben"/>
                <a:ea typeface="Corben"/>
                <a:cs typeface="Corben"/>
                <a:sym typeface="Corben"/>
              </a:rPr>
              <a:t>Estadísticas generales  </a:t>
            </a:r>
            <a:r>
              <a:rPr lang="es-CL" sz="2000" dirty="0" err="1">
                <a:solidFill>
                  <a:schemeClr val="dk1"/>
                </a:solidFill>
                <a:latin typeface="Corben"/>
                <a:sym typeface="Corben"/>
              </a:rPr>
              <a:t>N°</a:t>
            </a:r>
            <a:r>
              <a:rPr lang="es-CL" sz="2000" dirty="0">
                <a:solidFill>
                  <a:schemeClr val="dk1"/>
                </a:solidFill>
                <a:latin typeface="Corben"/>
                <a:sym typeface="Corben"/>
              </a:rPr>
              <a:t> atenciones por mes</a:t>
            </a:r>
            <a:endParaRPr sz="20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s-CL" sz="2800" dirty="0">
              <a:solidFill>
                <a:schemeClr val="dk1"/>
              </a:solidFill>
              <a:latin typeface="Corben"/>
              <a:sym typeface="Corbe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s-CL" sz="2800" dirty="0">
              <a:solidFill>
                <a:schemeClr val="dk1"/>
              </a:solidFill>
              <a:latin typeface="Corben"/>
              <a:sym typeface="Corbe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1F421E67-7D39-B62E-1DC4-EBB4707BBFC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920518"/>
              </p:ext>
            </p:extLst>
          </p:nvPr>
        </p:nvGraphicFramePr>
        <p:xfrm>
          <a:off x="2884930" y="1490602"/>
          <a:ext cx="7368342" cy="43653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co de bloque 3">
            <a:extLst>
              <a:ext uri="{FF2B5EF4-FFF2-40B4-BE49-F238E27FC236}">
                <a16:creationId xmlns:a16="http://schemas.microsoft.com/office/drawing/2014/main" id="{42B934A4-4363-5A88-FA45-C6CA17414BCC}"/>
              </a:ext>
            </a:extLst>
          </p:cNvPr>
          <p:cNvSpPr/>
          <p:nvPr/>
        </p:nvSpPr>
        <p:spPr>
          <a:xfrm rot="5400000">
            <a:off x="-468085" y="227859"/>
            <a:ext cx="2569028" cy="2525487"/>
          </a:xfrm>
          <a:prstGeom prst="blockArc">
            <a:avLst>
              <a:gd name="adj1" fmla="val 10800000"/>
              <a:gd name="adj2" fmla="val 42839"/>
              <a:gd name="adj3" fmla="val 9261"/>
            </a:avLst>
          </a:prstGeom>
          <a:gradFill>
            <a:gsLst>
              <a:gs pos="42000">
                <a:schemeClr val="accent1">
                  <a:lumMod val="50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2700000" scaled="0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Círculo: vacío 4">
            <a:extLst>
              <a:ext uri="{FF2B5EF4-FFF2-40B4-BE49-F238E27FC236}">
                <a16:creationId xmlns:a16="http://schemas.microsoft.com/office/drawing/2014/main" id="{043234FA-5577-0170-A29C-A49E0FE7469C}"/>
              </a:ext>
            </a:extLst>
          </p:cNvPr>
          <p:cNvSpPr/>
          <p:nvPr/>
        </p:nvSpPr>
        <p:spPr>
          <a:xfrm rot="16200000">
            <a:off x="81643" y="756440"/>
            <a:ext cx="1469571" cy="1468324"/>
          </a:xfrm>
          <a:prstGeom prst="donut">
            <a:avLst>
              <a:gd name="adj" fmla="val 11861"/>
            </a:avLst>
          </a:prstGeom>
          <a:gradFill>
            <a:gsLst>
              <a:gs pos="0">
                <a:schemeClr val="bg1">
                  <a:tint val="93000"/>
                  <a:satMod val="150000"/>
                  <a:shade val="98000"/>
                  <a:lumMod val="102000"/>
                </a:schemeClr>
              </a:gs>
              <a:gs pos="50000">
                <a:schemeClr val="bg1">
                  <a:tint val="98000"/>
                  <a:satMod val="130000"/>
                  <a:shade val="90000"/>
                  <a:lumMod val="103000"/>
                </a:schemeClr>
              </a:gs>
              <a:gs pos="100000">
                <a:schemeClr val="bg1">
                  <a:shade val="63000"/>
                  <a:satMod val="12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Gráfico 5" descr="Gráfico de barras con relleno sólido">
            <a:extLst>
              <a:ext uri="{FF2B5EF4-FFF2-40B4-BE49-F238E27FC236}">
                <a16:creationId xmlns:a16="http://schemas.microsoft.com/office/drawing/2014/main" id="{6CC9C6C7-114A-BA38-B9B4-2D47703F94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70115" y="1033402"/>
            <a:ext cx="914400" cy="914400"/>
          </a:xfrm>
          <a:prstGeom prst="rect">
            <a:avLst/>
          </a:prstGeom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93AA8335-82C6-C411-D554-FA9C957E7A70}"/>
              </a:ext>
            </a:extLst>
          </p:cNvPr>
          <p:cNvSpPr txBox="1"/>
          <p:nvPr/>
        </p:nvSpPr>
        <p:spPr>
          <a:xfrm>
            <a:off x="2327834" y="419427"/>
            <a:ext cx="105122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240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oper Black" panose="0208090404030B020404" pitchFamily="18" charset="0"/>
                <a:ea typeface="+mn-ea"/>
                <a:cs typeface="+mn-cs"/>
              </a:rPr>
              <a:t>Estadísticas </a:t>
            </a:r>
            <a:r>
              <a:rPr lang="es-CL" sz="2400" kern="1200" dirty="0">
                <a:solidFill>
                  <a:prstClr val="black"/>
                </a:solidFill>
                <a:latin typeface="Cooper Black" panose="0208090404030B020404" pitchFamily="18" charset="0"/>
                <a:ea typeface="+mn-ea"/>
                <a:cs typeface="+mn-cs"/>
              </a:rPr>
              <a:t>en porcentaje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L" sz="2400" kern="1200" dirty="0">
                <a:solidFill>
                  <a:prstClr val="black"/>
                </a:solidFill>
                <a:latin typeface="Cooper Black" panose="0208090404030B020404" pitchFamily="18" charset="0"/>
                <a:ea typeface="+mn-ea"/>
                <a:cs typeface="+mn-cs"/>
              </a:rPr>
              <a:t>Casos por género</a:t>
            </a:r>
            <a:r>
              <a:rPr kumimoji="0" lang="es-CL" sz="240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oper Black" panose="0208090404030B020404" pitchFamily="18" charset="0"/>
                <a:ea typeface="+mn-ea"/>
                <a:cs typeface="+mn-cs"/>
              </a:rPr>
              <a:t> EBCO Enero </a:t>
            </a:r>
            <a:r>
              <a:rPr lang="es-CL" sz="2400" kern="1200" dirty="0">
                <a:solidFill>
                  <a:prstClr val="black"/>
                </a:solidFill>
                <a:latin typeface="Cooper Black" panose="0208090404030B020404" pitchFamily="18" charset="0"/>
                <a:ea typeface="+mn-ea"/>
                <a:cs typeface="+mn-cs"/>
              </a:rPr>
              <a:t>- Septiembre</a:t>
            </a:r>
            <a:r>
              <a:rPr kumimoji="0" lang="es-CL" sz="240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oper Black" panose="0208090404030B020404" pitchFamily="18" charset="0"/>
                <a:ea typeface="+mn-ea"/>
                <a:cs typeface="+mn-cs"/>
              </a:rPr>
              <a:t> 2024.</a:t>
            </a:r>
          </a:p>
        </p:txBody>
      </p:sp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43C2AE9A-C7E7-63DA-CBC4-BDF911FBD7E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99108265"/>
              </p:ext>
            </p:extLst>
          </p:nvPr>
        </p:nvGraphicFramePr>
        <p:xfrm>
          <a:off x="2327834" y="1748117"/>
          <a:ext cx="8120531" cy="46904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224808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E32296-EB69-CBA8-97BE-DA5AFF1353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co de bloque 3">
            <a:extLst>
              <a:ext uri="{FF2B5EF4-FFF2-40B4-BE49-F238E27FC236}">
                <a16:creationId xmlns:a16="http://schemas.microsoft.com/office/drawing/2014/main" id="{61A04311-C37B-4DD2-52AD-F3D70E38AF14}"/>
              </a:ext>
            </a:extLst>
          </p:cNvPr>
          <p:cNvSpPr/>
          <p:nvPr/>
        </p:nvSpPr>
        <p:spPr>
          <a:xfrm rot="5400000">
            <a:off x="-468085" y="227859"/>
            <a:ext cx="2569028" cy="2525487"/>
          </a:xfrm>
          <a:prstGeom prst="blockArc">
            <a:avLst>
              <a:gd name="adj1" fmla="val 10800000"/>
              <a:gd name="adj2" fmla="val 42839"/>
              <a:gd name="adj3" fmla="val 9261"/>
            </a:avLst>
          </a:prstGeom>
          <a:gradFill>
            <a:gsLst>
              <a:gs pos="42000">
                <a:schemeClr val="accent1">
                  <a:lumMod val="50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2700000" scaled="0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Círculo: vacío 4">
            <a:extLst>
              <a:ext uri="{FF2B5EF4-FFF2-40B4-BE49-F238E27FC236}">
                <a16:creationId xmlns:a16="http://schemas.microsoft.com/office/drawing/2014/main" id="{61EBC4DC-013A-6407-971C-A0C701CBE1A3}"/>
              </a:ext>
            </a:extLst>
          </p:cNvPr>
          <p:cNvSpPr/>
          <p:nvPr/>
        </p:nvSpPr>
        <p:spPr>
          <a:xfrm rot="16200000">
            <a:off x="81643" y="756440"/>
            <a:ext cx="1469571" cy="1468324"/>
          </a:xfrm>
          <a:prstGeom prst="donut">
            <a:avLst>
              <a:gd name="adj" fmla="val 11861"/>
            </a:avLst>
          </a:prstGeom>
          <a:gradFill>
            <a:gsLst>
              <a:gs pos="0">
                <a:schemeClr val="bg1">
                  <a:tint val="93000"/>
                  <a:satMod val="150000"/>
                  <a:shade val="98000"/>
                  <a:lumMod val="102000"/>
                </a:schemeClr>
              </a:gs>
              <a:gs pos="50000">
                <a:schemeClr val="bg1">
                  <a:tint val="98000"/>
                  <a:satMod val="130000"/>
                  <a:shade val="90000"/>
                  <a:lumMod val="103000"/>
                </a:schemeClr>
              </a:gs>
              <a:gs pos="100000">
                <a:schemeClr val="bg1">
                  <a:shade val="63000"/>
                  <a:satMod val="12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Gráfico 5" descr="Gráfico de barras con relleno sólido">
            <a:extLst>
              <a:ext uri="{FF2B5EF4-FFF2-40B4-BE49-F238E27FC236}">
                <a16:creationId xmlns:a16="http://schemas.microsoft.com/office/drawing/2014/main" id="{04EF102A-471C-5950-61FF-1AC5AE52C2C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70115" y="1033402"/>
            <a:ext cx="914400" cy="914400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6A1F3166-AB1D-0A6D-123D-AF5D77A4CB60}"/>
              </a:ext>
            </a:extLst>
          </p:cNvPr>
          <p:cNvSpPr txBox="1"/>
          <p:nvPr/>
        </p:nvSpPr>
        <p:spPr>
          <a:xfrm>
            <a:off x="4776385" y="232596"/>
            <a:ext cx="675844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oper Black" panose="0208090404030B020404" pitchFamily="18" charset="0"/>
                <a:ea typeface="+mn-ea"/>
                <a:cs typeface="+mn-cs"/>
              </a:rPr>
              <a:t>Status de atenciones.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BF6273FA-0344-7B12-EC54-E938ACBD501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81458704"/>
              </p:ext>
            </p:extLst>
          </p:nvPr>
        </p:nvGraphicFramePr>
        <p:xfrm>
          <a:off x="2833141" y="1033402"/>
          <a:ext cx="8064707" cy="54800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4407879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8B5DFA-4C4C-B041-9271-5C10C083A2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co de bloque 3">
            <a:extLst>
              <a:ext uri="{FF2B5EF4-FFF2-40B4-BE49-F238E27FC236}">
                <a16:creationId xmlns:a16="http://schemas.microsoft.com/office/drawing/2014/main" id="{EA55B554-DC3A-906B-DBB3-433D42042DD0}"/>
              </a:ext>
            </a:extLst>
          </p:cNvPr>
          <p:cNvSpPr/>
          <p:nvPr/>
        </p:nvSpPr>
        <p:spPr>
          <a:xfrm rot="5400000">
            <a:off x="-468085" y="227859"/>
            <a:ext cx="2569028" cy="2525487"/>
          </a:xfrm>
          <a:prstGeom prst="blockArc">
            <a:avLst>
              <a:gd name="adj1" fmla="val 10800000"/>
              <a:gd name="adj2" fmla="val 42839"/>
              <a:gd name="adj3" fmla="val 9261"/>
            </a:avLst>
          </a:prstGeom>
          <a:gradFill>
            <a:gsLst>
              <a:gs pos="42000">
                <a:schemeClr val="accent1">
                  <a:lumMod val="50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2700000" scaled="0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Círculo: vacío 4">
            <a:extLst>
              <a:ext uri="{FF2B5EF4-FFF2-40B4-BE49-F238E27FC236}">
                <a16:creationId xmlns:a16="http://schemas.microsoft.com/office/drawing/2014/main" id="{B95C97B6-60DD-713A-DCF8-5179734E4D07}"/>
              </a:ext>
            </a:extLst>
          </p:cNvPr>
          <p:cNvSpPr/>
          <p:nvPr/>
        </p:nvSpPr>
        <p:spPr>
          <a:xfrm rot="16200000">
            <a:off x="81643" y="756440"/>
            <a:ext cx="1469571" cy="1468324"/>
          </a:xfrm>
          <a:prstGeom prst="donut">
            <a:avLst>
              <a:gd name="adj" fmla="val 11861"/>
            </a:avLst>
          </a:prstGeom>
          <a:gradFill>
            <a:gsLst>
              <a:gs pos="0">
                <a:schemeClr val="bg1">
                  <a:tint val="93000"/>
                  <a:satMod val="150000"/>
                  <a:shade val="98000"/>
                  <a:lumMod val="102000"/>
                </a:schemeClr>
              </a:gs>
              <a:gs pos="50000">
                <a:schemeClr val="bg1">
                  <a:tint val="98000"/>
                  <a:satMod val="130000"/>
                  <a:shade val="90000"/>
                  <a:lumMod val="103000"/>
                </a:schemeClr>
              </a:gs>
              <a:gs pos="100000">
                <a:schemeClr val="bg1">
                  <a:shade val="63000"/>
                  <a:satMod val="12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Gráfico 5" descr="Gráfico de barras con relleno sólido">
            <a:extLst>
              <a:ext uri="{FF2B5EF4-FFF2-40B4-BE49-F238E27FC236}">
                <a16:creationId xmlns:a16="http://schemas.microsoft.com/office/drawing/2014/main" id="{B163C6E4-D7DB-1A28-DF37-AEF18A1A5D8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70115" y="1033402"/>
            <a:ext cx="914400" cy="914400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D44C7838-52D2-A53E-7344-A9C0C8AA0D04}"/>
              </a:ext>
            </a:extLst>
          </p:cNvPr>
          <p:cNvSpPr txBox="1"/>
          <p:nvPr/>
        </p:nvSpPr>
        <p:spPr>
          <a:xfrm>
            <a:off x="2367022" y="232596"/>
            <a:ext cx="916781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oper Black" panose="0208090404030B020404" pitchFamily="18" charset="0"/>
                <a:ea typeface="+mn-ea"/>
                <a:cs typeface="+mn-cs"/>
              </a:rPr>
              <a:t>Categorización de casos Enero a Septiembre 2024</a:t>
            </a:r>
          </a:p>
        </p:txBody>
      </p:sp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49D2AE9C-55FF-E6DD-00D8-E01ADDB950D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3155418"/>
              </p:ext>
            </p:extLst>
          </p:nvPr>
        </p:nvGraphicFramePr>
        <p:xfrm>
          <a:off x="816428" y="1033402"/>
          <a:ext cx="11005457" cy="5725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6815703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2a7d61f4c11_1_13"/>
          <p:cNvSpPr/>
          <p:nvPr/>
        </p:nvSpPr>
        <p:spPr>
          <a:xfrm rot="5400000">
            <a:off x="-467978" y="227839"/>
            <a:ext cx="2568900" cy="2525400"/>
          </a:xfrm>
          <a:prstGeom prst="blockArc">
            <a:avLst>
              <a:gd name="adj1" fmla="val 10800000"/>
              <a:gd name="adj2" fmla="val 42839"/>
              <a:gd name="adj3" fmla="val 9261"/>
            </a:avLst>
          </a:prstGeom>
          <a:gradFill>
            <a:gsLst>
              <a:gs pos="0">
                <a:srgbClr val="253356"/>
              </a:gs>
              <a:gs pos="42000">
                <a:srgbClr val="253356"/>
              </a:gs>
              <a:gs pos="100000">
                <a:srgbClr val="8FA1CF"/>
              </a:gs>
            </a:gsLst>
            <a:lin ang="2700006" scaled="0"/>
          </a:gradFill>
          <a:ln w="12700" cap="flat" cmpd="sng">
            <a:solidFill>
              <a:srgbClr val="1F2B4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g2a7d61f4c11_1_13"/>
          <p:cNvSpPr/>
          <p:nvPr/>
        </p:nvSpPr>
        <p:spPr>
          <a:xfrm rot="-5400000">
            <a:off x="81517" y="756438"/>
            <a:ext cx="1469700" cy="1468200"/>
          </a:xfrm>
          <a:prstGeom prst="donut">
            <a:avLst>
              <a:gd name="adj" fmla="val 11861"/>
            </a:avLst>
          </a:prstGeom>
          <a:gradFill>
            <a:gsLst>
              <a:gs pos="0">
                <a:schemeClr val="lt1"/>
              </a:gs>
              <a:gs pos="50000">
                <a:srgbClr val="FAFAFA"/>
              </a:gs>
              <a:gs pos="100000">
                <a:srgbClr val="CECECE"/>
              </a:gs>
            </a:gsLst>
            <a:lin ang="5400012" scaled="0"/>
          </a:gradFill>
          <a:ln w="12700" cap="flat" cmpd="sng">
            <a:solidFill>
              <a:srgbClr val="1F2B4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81" name="Google Shape;181;g2a7d61f4c11_1_13" descr="Gráfico de barras con relleno sólido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70115" y="1033402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82" name="Google Shape;182;g2a7d61f4c11_1_13"/>
          <p:cNvSpPr txBox="1"/>
          <p:nvPr/>
        </p:nvSpPr>
        <p:spPr>
          <a:xfrm>
            <a:off x="2811439" y="451634"/>
            <a:ext cx="8294048" cy="9540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800" dirty="0">
                <a:solidFill>
                  <a:schemeClr val="dk1"/>
                </a:solidFill>
                <a:latin typeface="Corben"/>
                <a:ea typeface="Corben"/>
                <a:cs typeface="Corben"/>
                <a:sym typeface="Corben"/>
              </a:rPr>
              <a:t>Cantidad de Obras visitadas ENERO – FEBRERO 2024</a:t>
            </a:r>
            <a:endParaRPr dirty="0"/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06006F47-B5DB-05EB-2C70-2F62DBBF60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9684697"/>
              </p:ext>
            </p:extLst>
          </p:nvPr>
        </p:nvGraphicFramePr>
        <p:xfrm>
          <a:off x="2367021" y="1814512"/>
          <a:ext cx="8686146" cy="47361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9708">
                  <a:extLst>
                    <a:ext uri="{9D8B030D-6E8A-4147-A177-3AD203B41FA5}">
                      <a16:colId xmlns:a16="http://schemas.microsoft.com/office/drawing/2014/main" val="2435106290"/>
                    </a:ext>
                  </a:extLst>
                </a:gridCol>
                <a:gridCol w="2275025">
                  <a:extLst>
                    <a:ext uri="{9D8B030D-6E8A-4147-A177-3AD203B41FA5}">
                      <a16:colId xmlns:a16="http://schemas.microsoft.com/office/drawing/2014/main" val="2475112048"/>
                    </a:ext>
                  </a:extLst>
                </a:gridCol>
                <a:gridCol w="5101413">
                  <a:extLst>
                    <a:ext uri="{9D8B030D-6E8A-4147-A177-3AD203B41FA5}">
                      <a16:colId xmlns:a16="http://schemas.microsoft.com/office/drawing/2014/main" val="701024861"/>
                    </a:ext>
                  </a:extLst>
                </a:gridCol>
              </a:tblGrid>
              <a:tr h="970839">
                <a:tc>
                  <a:txBody>
                    <a:bodyPr/>
                    <a:lstStyle/>
                    <a:p>
                      <a:r>
                        <a:rPr lang="es-CL" dirty="0"/>
                        <a:t>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err="1"/>
                        <a:t>N°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/>
                        <a:t>OBRAS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0773262"/>
                  </a:ext>
                </a:extLst>
              </a:tr>
              <a:tr h="1706311">
                <a:tc>
                  <a:txBody>
                    <a:bodyPr/>
                    <a:lstStyle/>
                    <a:p>
                      <a:r>
                        <a:rPr lang="es-CL" dirty="0"/>
                        <a:t>Enero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/>
                        <a:t>7 visitas</a:t>
                      </a:r>
                    </a:p>
                    <a:p>
                      <a:r>
                        <a:rPr lang="es-CL" dirty="0"/>
                        <a:t>5 charlas beneficios</a:t>
                      </a:r>
                    </a:p>
                    <a:p>
                      <a:r>
                        <a:rPr lang="es-CL" dirty="0"/>
                        <a:t>116 personas atendidas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Los Encinos (2 visitas): Charla.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Casas Villa Ilusión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Manuel </a:t>
                      </a:r>
                      <a:r>
                        <a:rPr lang="es-CL" dirty="0" err="1"/>
                        <a:t>Rodriguez</a:t>
                      </a:r>
                      <a:r>
                        <a:rPr lang="es-CL" dirty="0"/>
                        <a:t> : Charla.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Plaza Franklin: Charla.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 err="1"/>
                        <a:t>Of</a:t>
                      </a:r>
                      <a:r>
                        <a:rPr lang="es-CL" dirty="0"/>
                        <a:t> Almirante Pastene : 2 charlas.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Pedro de Oña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5792642"/>
                  </a:ext>
                </a:extLst>
              </a:tr>
              <a:tr h="2059039">
                <a:tc>
                  <a:txBody>
                    <a:bodyPr/>
                    <a:lstStyle/>
                    <a:p>
                      <a:r>
                        <a:rPr lang="es-CL" dirty="0"/>
                        <a:t>Febrero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/>
                        <a:t>7 visitas</a:t>
                      </a:r>
                    </a:p>
                    <a:p>
                      <a:r>
                        <a:rPr lang="es-CL" dirty="0"/>
                        <a:t>3 charlas beneficios</a:t>
                      </a:r>
                    </a:p>
                    <a:p>
                      <a:r>
                        <a:rPr lang="es-CL" dirty="0"/>
                        <a:t>102 personas atendidas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 err="1"/>
                        <a:t>Metalpar</a:t>
                      </a:r>
                      <a:r>
                        <a:rPr lang="es-CL" dirty="0"/>
                        <a:t> Center: Charla.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Vista Colón: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Edificio Mann : Charla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Autoconsumo Polpaico: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 err="1"/>
                        <a:t>Vitapark</a:t>
                      </a:r>
                      <a:endParaRPr lang="es-CL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 err="1"/>
                        <a:t>Miraolas</a:t>
                      </a:r>
                      <a:endParaRPr lang="es-CL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Senderos del Monte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61228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Azul cálido">
      <a:dk1>
        <a:srgbClr val="000000"/>
      </a:dk1>
      <a:lt1>
        <a:srgbClr val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e Office">
  <a:themeElements>
    <a:clrScheme name="Azul cálido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7100</TotalTime>
  <Words>1287</Words>
  <Application>Microsoft Macintosh PowerPoint</Application>
  <PresentationFormat>Panorámica</PresentationFormat>
  <Paragraphs>407</Paragraphs>
  <Slides>19</Slides>
  <Notes>19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19</vt:i4>
      </vt:variant>
    </vt:vector>
  </HeadingPairs>
  <TitlesOfParts>
    <vt:vector size="28" baseType="lpstr">
      <vt:lpstr>Calibri Light</vt:lpstr>
      <vt:lpstr>Arial</vt:lpstr>
      <vt:lpstr>Corben</vt:lpstr>
      <vt:lpstr>Bahnschrift</vt:lpstr>
      <vt:lpstr>Calibri</vt:lpstr>
      <vt:lpstr>Cooper Black</vt:lpstr>
      <vt:lpstr>Wingdings</vt:lpstr>
      <vt:lpstr>Tema de Office</vt:lpstr>
      <vt:lpstr>1_Tema de Office</vt:lpstr>
      <vt:lpstr>Informe de Gestión  ENERO – SEPTIEMBRE 2024 </vt:lpstr>
      <vt:lpstr>Cómo estamos?</vt:lpstr>
      <vt:lpstr>Evaluación cualitativa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Informe de Gestión  Octubre - Noviembre 2023</dc:title>
  <dc:creator>Francisca Muñoz</dc:creator>
  <cp:lastModifiedBy>Francisca Lorena Encina Vasquez</cp:lastModifiedBy>
  <cp:revision>37</cp:revision>
  <cp:lastPrinted>2024-03-11T15:55:17Z</cp:lastPrinted>
  <dcterms:created xsi:type="dcterms:W3CDTF">2022-05-19T14:11:09Z</dcterms:created>
  <dcterms:modified xsi:type="dcterms:W3CDTF">2024-10-17T13:23:23Z</dcterms:modified>
</cp:coreProperties>
</file>