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5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6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7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notesSlides/notesSlide8.xml" ContentType="application/vnd.openxmlformats-officedocument.presentationml.notesSlid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notesSlides/notesSlide9.xml" ContentType="application/vnd.openxmlformats-officedocument.presentationml.notesSlid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notesSlides/notesSlide10.xml" ContentType="application/vnd.openxmlformats-officedocument.presentationml.notesSlid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notesSlides/notesSlide11.xml" ContentType="application/vnd.openxmlformats-officedocument.presentationml.notesSlid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notesSlides/notesSlide12.xml" ContentType="application/vnd.openxmlformats-officedocument.presentationml.notesSlid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notesSlides/notesSlide13.xml" ContentType="application/vnd.openxmlformats-officedocument.presentationml.notesSlid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charts/chart14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  <p:sldMasterId id="2147483660" r:id="rId2"/>
  </p:sldMasterIdLst>
  <p:notesMasterIdLst>
    <p:notesMasterId r:id="rId24"/>
  </p:notesMasterIdLst>
  <p:sldIdLst>
    <p:sldId id="256" r:id="rId3"/>
    <p:sldId id="257" r:id="rId4"/>
    <p:sldId id="258" r:id="rId5"/>
    <p:sldId id="259" r:id="rId6"/>
    <p:sldId id="305" r:id="rId7"/>
    <p:sldId id="312" r:id="rId8"/>
    <p:sldId id="315" r:id="rId9"/>
    <p:sldId id="316" r:id="rId10"/>
    <p:sldId id="319" r:id="rId11"/>
    <p:sldId id="317" r:id="rId12"/>
    <p:sldId id="318" r:id="rId13"/>
    <p:sldId id="320" r:id="rId14"/>
    <p:sldId id="321" r:id="rId15"/>
    <p:sldId id="325" r:id="rId16"/>
    <p:sldId id="326" r:id="rId17"/>
    <p:sldId id="263" r:id="rId18"/>
    <p:sldId id="322" r:id="rId19"/>
    <p:sldId id="323" r:id="rId20"/>
    <p:sldId id="324" r:id="rId21"/>
    <p:sldId id="264" r:id="rId22"/>
    <p:sldId id="265" r:id="rId23"/>
  </p:sldIdLst>
  <p:sldSz cx="12192000" cy="6858000"/>
  <p:notesSz cx="7102475" cy="9037638"/>
  <p:embeddedFontLst>
    <p:embeddedFont>
      <p:font typeface="Bahnschrift" panose="020B0502040204020203" pitchFamily="34" charset="0"/>
      <p:regular r:id="rId25"/>
      <p:bold r:id="rId26"/>
    </p:embeddedFont>
    <p:embeddedFont>
      <p:font typeface="Cooper Black" panose="0208090404030B020404" pitchFamily="18" charset="77"/>
      <p:regular r:id="rId27"/>
    </p:embeddedFont>
    <p:embeddedFont>
      <p:font typeface="Corben" panose="020F0505020000020004" pitchFamily="34" charset="0"/>
      <p:bold r:id="rId28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29" roundtripDataSignature="AMtx7mjGqPCN6ujO532FIu7Bmf8w6JtQP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192" autoAdjust="0"/>
    <p:restoredTop sz="94650"/>
  </p:normalViewPr>
  <p:slideViewPr>
    <p:cSldViewPr snapToGrid="0">
      <p:cViewPr>
        <p:scale>
          <a:sx n="94" d="100"/>
          <a:sy n="94" d="100"/>
        </p:scale>
        <p:origin x="320" y="75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font" Target="fonts/font2.fntdata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font" Target="fonts/font1.fntdata"/><Relationship Id="rId33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customschemas.google.com/relationships/presentationmetadata" Target="meta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notesMaster" Target="notesMasters/notesMaster1.xml"/><Relationship Id="rId32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font" Target="fonts/font4.fntdata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font" Target="fonts/font3.fntdata"/><Relationship Id="rId30" Type="http://schemas.openxmlformats.org/officeDocument/2006/relationships/presProps" Target="presProps.xml"/><Relationship Id="rId8" Type="http://schemas.openxmlformats.org/officeDocument/2006/relationships/slide" Target="slides/slide6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Gr&#225;fico%20en%20Microsoft%20PowerPoint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Gr&#225;fico%20en%20Microsoft%20PowerPoint" TargetMode="External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oleObject" Target="Gr&#225;fico%20en%20Microsoft%20PowerPoint" TargetMode="External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oleObject" Target="Gr&#225;fico%20en%20Microsoft%20PowerPoint" TargetMode="External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oleObject" Target="Gr&#225;fico%20en%20Microsoft%20PowerPoint" TargetMode="External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oleObject" Target="Gr&#225;fico%20en%20Microsoft%20PowerPoint" TargetMode="External"/><Relationship Id="rId2" Type="http://schemas.microsoft.com/office/2011/relationships/chartColorStyle" Target="colors14.xml"/><Relationship Id="rId1" Type="http://schemas.microsoft.com/office/2011/relationships/chartStyle" Target="style14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Gr&#225;fico%20en%20Microsoft%20PowerPoint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Gr&#225;fico%20en%20Microsoft%20PowerPoint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Gr&#225;fico%20en%20Microsoft%20PowerPoint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Gr&#225;fico%20en%20Microsoft%20PowerPoint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Gr&#225;fico%20en%20Microsoft%20PowerPoint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Gr&#225;fico%20en%20Microsoft%20PowerPoint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Gr&#225;fico%20en%20Microsoft%20PowerPoint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Gr&#225;fico%20en%20Microsoft%20PowerPoint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autoTitleDeleted val="1"/>
    <c:plotArea>
      <c:layout>
        <c:manualLayout>
          <c:layoutTarget val="inner"/>
          <c:xMode val="edge"/>
          <c:yMode val="edge"/>
          <c:x val="5.4923723720976508E-2"/>
          <c:y val="5.3050785684224597E-2"/>
          <c:w val="0.92692274485969184"/>
          <c:h val="0.89064906800839205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elete val="1"/>
          </c:dLbls>
          <c:cat>
            <c:strRef>
              <c:f>'[Gráfico en Microsoft PowerPoint]Hoja1'!$E$10:$E$17</c:f>
              <c:strCache>
                <c:ptCount val="8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</c:v>
                </c:pt>
                <c:pt idx="6">
                  <c:v>JULIO</c:v>
                </c:pt>
                <c:pt idx="7">
                  <c:v>AGOSTO</c:v>
                </c:pt>
              </c:strCache>
            </c:strRef>
          </c:cat>
          <c:val>
            <c:numRef>
              <c:f>'[Gráfico en Microsoft PowerPoint]Hoja1'!$F$10:$F$17</c:f>
              <c:numCache>
                <c:formatCode>General</c:formatCode>
                <c:ptCount val="8"/>
                <c:pt idx="0">
                  <c:v>161</c:v>
                </c:pt>
                <c:pt idx="1">
                  <c:v>175</c:v>
                </c:pt>
                <c:pt idx="2">
                  <c:v>229</c:v>
                </c:pt>
                <c:pt idx="3">
                  <c:v>147</c:v>
                </c:pt>
                <c:pt idx="4">
                  <c:v>295</c:v>
                </c:pt>
                <c:pt idx="5">
                  <c:v>153</c:v>
                </c:pt>
                <c:pt idx="6">
                  <c:v>294</c:v>
                </c:pt>
                <c:pt idx="7">
                  <c:v>294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00B-9545-BE2F-51798FB8F80B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870561856"/>
        <c:axId val="1870563568"/>
      </c:barChart>
      <c:catAx>
        <c:axId val="18705618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L"/>
          </a:p>
        </c:txPr>
        <c:crossAx val="1870563568"/>
        <c:crosses val="autoZero"/>
        <c:auto val="1"/>
        <c:lblAlgn val="ctr"/>
        <c:lblOffset val="100"/>
        <c:noMultiLvlLbl val="0"/>
      </c:catAx>
      <c:valAx>
        <c:axId val="187056356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L"/>
          </a:p>
        </c:txPr>
        <c:crossAx val="187056185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400"/>
      </a:pPr>
      <a:endParaRPr lang="es-CL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s-MX" sz="2000">
                <a:solidFill>
                  <a:schemeClr val="tx1"/>
                </a:solidFill>
              </a:rPr>
              <a:t>Junio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s-CL"/>
        </a:p>
      </c:txPr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23E2-CE45-B8FF-442C49346E31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23E2-CE45-B8FF-442C49346E31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23E2-CE45-B8FF-442C49346E31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23E2-CE45-B8FF-442C49346E31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23E2-CE45-B8FF-442C49346E31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23E2-CE45-B8FF-442C49346E31}"/>
              </c:ext>
            </c:extLst>
          </c:dPt>
          <c:dLbls>
            <c:dLbl>
              <c:idx val="0"/>
              <c:layout>
                <c:manualLayout>
                  <c:x val="-8.5886789739912053E-2"/>
                  <c:y val="4.7076475967528522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3E2-CE45-B8FF-442C49346E31}"/>
                </c:ext>
              </c:extLst>
            </c:dLbl>
            <c:dLbl>
              <c:idx val="1"/>
              <c:layout>
                <c:manualLayout>
                  <c:x val="-6.739248698814522E-2"/>
                  <c:y val="-0.1137465707005389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23E2-CE45-B8FF-442C49346E31}"/>
                </c:ext>
              </c:extLst>
            </c:dLbl>
            <c:dLbl>
              <c:idx val="2"/>
              <c:layout>
                <c:manualLayout>
                  <c:x val="7.1817810799543524E-2"/>
                  <c:y val="-0.12939963953512471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23E2-CE45-B8FF-442C49346E31}"/>
                </c:ext>
              </c:extLst>
            </c:dLbl>
            <c:dLbl>
              <c:idx val="3"/>
              <c:layout>
                <c:manualLayout>
                  <c:x val="8.7677303371180501E-2"/>
                  <c:y val="6.5036090879765099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23E2-CE45-B8FF-442C49346E31}"/>
                </c:ext>
              </c:extLst>
            </c:dLbl>
            <c:dLbl>
              <c:idx val="4"/>
              <c:layout>
                <c:manualLayout>
                  <c:x val="4.3045096219559133E-2"/>
                  <c:y val="0.11485489661050557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23E2-CE45-B8FF-442C49346E31}"/>
                </c:ext>
              </c:extLst>
            </c:dLbl>
            <c:dLbl>
              <c:idx val="5"/>
              <c:layout>
                <c:manualLayout>
                  <c:x val="1.1430517766299312E-2"/>
                  <c:y val="0.1235761232450566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23E2-CE45-B8FF-442C49346E3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s-CL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'[Gráfico en Microsoft PowerPoint]Hoja1'!$F$90:$F$95</c:f>
              <c:strCache>
                <c:ptCount val="6"/>
                <c:pt idx="0">
                  <c:v>EMPRESA</c:v>
                </c:pt>
                <c:pt idx="1">
                  <c:v>CAJA DE COMPENSACIÓN</c:v>
                </c:pt>
                <c:pt idx="2">
                  <c:v>VIVIENDA</c:v>
                </c:pt>
                <c:pt idx="3">
                  <c:v>TRAM PÚBLICOS</c:v>
                </c:pt>
                <c:pt idx="4">
                  <c:v>SALUD</c:v>
                </c:pt>
                <c:pt idx="5">
                  <c:v>BONOS MONETARIOS</c:v>
                </c:pt>
              </c:strCache>
            </c:strRef>
          </c:cat>
          <c:val>
            <c:numRef>
              <c:f>'[Gráfico en Microsoft PowerPoint]Hoja1'!$G$90:$G$95</c:f>
              <c:numCache>
                <c:formatCode>General</c:formatCode>
                <c:ptCount val="6"/>
                <c:pt idx="0">
                  <c:v>51</c:v>
                </c:pt>
                <c:pt idx="1">
                  <c:v>14</c:v>
                </c:pt>
                <c:pt idx="2">
                  <c:v>49</c:v>
                </c:pt>
                <c:pt idx="3">
                  <c:v>20</c:v>
                </c:pt>
                <c:pt idx="4">
                  <c:v>11</c:v>
                </c:pt>
                <c:pt idx="5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23E2-CE45-B8FF-442C49346E31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s-CL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L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0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s-MX" sz="1800" dirty="0">
                <a:solidFill>
                  <a:schemeClr val="tx1"/>
                </a:solidFill>
              </a:rPr>
              <a:t>Julio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s-CL"/>
        </a:p>
      </c:txPr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C188-9D49-95AA-89A30216B54C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C188-9D49-95AA-89A30216B54C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C188-9D49-95AA-89A30216B54C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C188-9D49-95AA-89A30216B54C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C188-9D49-95AA-89A30216B54C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C188-9D49-95AA-89A30216B54C}"/>
              </c:ext>
            </c:extLst>
          </c:dPt>
          <c:dLbls>
            <c:dLbl>
              <c:idx val="0"/>
              <c:layout>
                <c:manualLayout>
                  <c:x val="-0.11308633825240862"/>
                  <c:y val="-2.1375669988024509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C188-9D49-95AA-89A30216B54C}"/>
                </c:ext>
              </c:extLst>
            </c:dLbl>
            <c:dLbl>
              <c:idx val="1"/>
              <c:layout>
                <c:manualLayout>
                  <c:x val="4.0770814836061667E-2"/>
                  <c:y val="-9.7431831437737038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C188-9D49-95AA-89A30216B54C}"/>
                </c:ext>
              </c:extLst>
            </c:dLbl>
            <c:dLbl>
              <c:idx val="2"/>
              <c:layout>
                <c:manualLayout>
                  <c:x val="9.3154890160700943E-2"/>
                  <c:y val="-6.4478953114927379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C188-9D49-95AA-89A30216B54C}"/>
                </c:ext>
              </c:extLst>
            </c:dLbl>
            <c:dLbl>
              <c:idx val="3"/>
              <c:layout>
                <c:manualLayout>
                  <c:x val="7.6363006056446303E-2"/>
                  <c:y val="8.471242835052141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C188-9D49-95AA-89A30216B54C}"/>
                </c:ext>
              </c:extLst>
            </c:dLbl>
            <c:dLbl>
              <c:idx val="4"/>
              <c:layout>
                <c:manualLayout>
                  <c:x val="2.1913615050201275E-2"/>
                  <c:y val="9.0454943132108459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C188-9D49-95AA-89A30216B54C}"/>
                </c:ext>
              </c:extLst>
            </c:dLbl>
            <c:dLbl>
              <c:idx val="5"/>
              <c:layout>
                <c:manualLayout>
                  <c:x val="8.6038998361109807E-3"/>
                  <c:y val="2.3667614464858558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0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L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C188-9D49-95AA-89A30216B54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s-CL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'[Gráfico en Microsoft PowerPoint]Hoja1'!$F$102:$F$107</c:f>
              <c:strCache>
                <c:ptCount val="6"/>
                <c:pt idx="0">
                  <c:v>EMPRESA</c:v>
                </c:pt>
                <c:pt idx="1">
                  <c:v>CAJA DE COMPENSACIÓN</c:v>
                </c:pt>
                <c:pt idx="2">
                  <c:v>VIVIENDA</c:v>
                </c:pt>
                <c:pt idx="3">
                  <c:v>TRAM PÚBLICOS</c:v>
                </c:pt>
                <c:pt idx="4">
                  <c:v>SALUD</c:v>
                </c:pt>
                <c:pt idx="5">
                  <c:v>BONOS MONETARIOS</c:v>
                </c:pt>
              </c:strCache>
            </c:strRef>
          </c:cat>
          <c:val>
            <c:numRef>
              <c:f>'[Gráfico en Microsoft PowerPoint]Hoja1'!$G$102:$G$107</c:f>
              <c:numCache>
                <c:formatCode>General</c:formatCode>
                <c:ptCount val="6"/>
                <c:pt idx="0">
                  <c:v>153</c:v>
                </c:pt>
                <c:pt idx="1">
                  <c:v>14</c:v>
                </c:pt>
                <c:pt idx="2">
                  <c:v>48</c:v>
                </c:pt>
                <c:pt idx="3">
                  <c:v>53</c:v>
                </c:pt>
                <c:pt idx="4">
                  <c:v>11</c:v>
                </c:pt>
                <c:pt idx="5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C188-9D49-95AA-89A30216B54C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s-CL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L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s-MX" sz="2000" dirty="0">
                <a:solidFill>
                  <a:schemeClr val="tx1"/>
                </a:solidFill>
              </a:rPr>
              <a:t>Agosto</a:t>
            </a:r>
          </a:p>
        </c:rich>
      </c:tx>
      <c:layout>
        <c:manualLayout>
          <c:xMode val="edge"/>
          <c:yMode val="edge"/>
          <c:x val="0.46271791818543268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s-CL"/>
        </a:p>
      </c:txPr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C9C0-CE4E-B117-D906AFB58BF2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C9C0-CE4E-B117-D906AFB58BF2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C9C0-CE4E-B117-D906AFB58BF2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C9C0-CE4E-B117-D906AFB58BF2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C9C0-CE4E-B117-D906AFB58BF2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C9C0-CE4E-B117-D906AFB58BF2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C9C0-CE4E-B117-D906AFB58BF2}"/>
              </c:ext>
            </c:extLst>
          </c:dPt>
          <c:dLbls>
            <c:dLbl>
              <c:idx val="1"/>
              <c:layout>
                <c:manualLayout>
                  <c:x val="7.6442257217847712E-2"/>
                  <c:y val="-5.6170741631648433E-3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C9C0-CE4E-B117-D906AFB58BF2}"/>
                </c:ext>
              </c:extLst>
            </c:dLbl>
            <c:dLbl>
              <c:idx val="2"/>
              <c:layout>
                <c:manualLayout>
                  <c:x val="6.160498687664042E-2"/>
                  <c:y val="5.618308286082755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C9C0-CE4E-B117-D906AFB58BF2}"/>
                </c:ext>
              </c:extLst>
            </c:dLbl>
            <c:dLbl>
              <c:idx val="3"/>
              <c:layout>
                <c:manualLayout>
                  <c:x val="5.115944881889764E-2"/>
                  <c:y val="9.7102969045656379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C9C0-CE4E-B117-D906AFB58BF2}"/>
                </c:ext>
              </c:extLst>
            </c:dLbl>
            <c:dLbl>
              <c:idx val="4"/>
              <c:layout>
                <c:manualLayout>
                  <c:x val="2.5350612423447071E-2"/>
                  <c:y val="9.2336350763867633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C9C0-CE4E-B117-D906AFB58BF2}"/>
                </c:ext>
              </c:extLst>
            </c:dLbl>
            <c:dLbl>
              <c:idx val="5"/>
              <c:layout>
                <c:manualLayout>
                  <c:x val="1.0241688538932633E-2"/>
                  <c:y val="1.2278071123955668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0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L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C9C0-CE4E-B117-D906AFB58BF2}"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C9C0-CE4E-B117-D906AFB58BF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s-CL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'[Gráfico en Microsoft PowerPoint]Hoja1'!$F$121:$F$127</c:f>
              <c:strCache>
                <c:ptCount val="7"/>
                <c:pt idx="0">
                  <c:v>EMPRESA</c:v>
                </c:pt>
                <c:pt idx="1">
                  <c:v>CAJA DE COMPENSACIÓN</c:v>
                </c:pt>
                <c:pt idx="2">
                  <c:v>VIVIENDA</c:v>
                </c:pt>
                <c:pt idx="3">
                  <c:v>TRAM PÚBLICOS</c:v>
                </c:pt>
                <c:pt idx="4">
                  <c:v>SALUD</c:v>
                </c:pt>
                <c:pt idx="5">
                  <c:v>EDUCACIÓN</c:v>
                </c:pt>
                <c:pt idx="6">
                  <c:v>BONOS MONETARIOS</c:v>
                </c:pt>
              </c:strCache>
            </c:strRef>
          </c:cat>
          <c:val>
            <c:numRef>
              <c:f>'[Gráfico en Microsoft PowerPoint]Hoja1'!$G$121:$G$127</c:f>
              <c:numCache>
                <c:formatCode>General</c:formatCode>
                <c:ptCount val="7"/>
                <c:pt idx="0">
                  <c:v>188</c:v>
                </c:pt>
                <c:pt idx="1">
                  <c:v>30</c:v>
                </c:pt>
                <c:pt idx="2">
                  <c:v>20</c:v>
                </c:pt>
                <c:pt idx="3">
                  <c:v>18</c:v>
                </c:pt>
                <c:pt idx="4">
                  <c:v>12</c:v>
                </c:pt>
                <c:pt idx="5">
                  <c:v>2</c:v>
                </c:pt>
                <c:pt idx="6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C9C0-CE4E-B117-D906AFB58BF2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s-CL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L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MX" sz="1800" b="1"/>
              <a:t>Categorización Enero -</a:t>
            </a:r>
            <a:r>
              <a:rPr lang="es-MX" sz="1800" b="1" baseline="0"/>
              <a:t> Abril</a:t>
            </a:r>
            <a:r>
              <a:rPr lang="es-MX" sz="1800" b="1"/>
              <a:t> 2024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L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'[Gráfico en Microsoft PowerPoint]Hoja1'!$B$32</c:f>
              <c:strCache>
                <c:ptCount val="1"/>
                <c:pt idx="0">
                  <c:v>ENERO</c:v>
                </c:pt>
              </c:strCache>
            </c:strRef>
          </c:tx>
          <c:spPr>
            <a:solidFill>
              <a:schemeClr val="accent1">
                <a:shade val="58000"/>
              </a:schemeClr>
            </a:solidFill>
            <a:ln>
              <a:noFill/>
            </a:ln>
            <a:effectLst/>
          </c:spPr>
          <c:invertIfNegative val="0"/>
          <c:cat>
            <c:strRef>
              <c:f>'[Gráfico en Microsoft PowerPoint]Hoja1'!$A$33:$A$36</c:f>
              <c:strCache>
                <c:ptCount val="4"/>
                <c:pt idx="0">
                  <c:v>Resuelto</c:v>
                </c:pt>
                <c:pt idx="1">
                  <c:v>Tramitación</c:v>
                </c:pt>
                <c:pt idx="2">
                  <c:v>Derivado</c:v>
                </c:pt>
                <c:pt idx="3">
                  <c:v>Seguimiento</c:v>
                </c:pt>
              </c:strCache>
            </c:strRef>
          </c:cat>
          <c:val>
            <c:numRef>
              <c:f>'[Gráfico en Microsoft PowerPoint]Hoja1'!$B$33:$B$36</c:f>
              <c:numCache>
                <c:formatCode>General</c:formatCode>
                <c:ptCount val="4"/>
                <c:pt idx="0">
                  <c:v>195</c:v>
                </c:pt>
                <c:pt idx="1">
                  <c:v>7</c:v>
                </c:pt>
                <c:pt idx="2">
                  <c:v>12</c:v>
                </c:pt>
                <c:pt idx="3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BC6-2247-A4A4-5283C44791E7}"/>
            </c:ext>
          </c:extLst>
        </c:ser>
        <c:ser>
          <c:idx val="1"/>
          <c:order val="1"/>
          <c:tx>
            <c:strRef>
              <c:f>'[Gráfico en Microsoft PowerPoint]Hoja1'!$C$32</c:f>
              <c:strCache>
                <c:ptCount val="1"/>
                <c:pt idx="0">
                  <c:v>FEBRERO</c:v>
                </c:pt>
              </c:strCache>
            </c:strRef>
          </c:tx>
          <c:spPr>
            <a:solidFill>
              <a:schemeClr val="accent1">
                <a:shade val="86000"/>
              </a:schemeClr>
            </a:solidFill>
            <a:ln>
              <a:noFill/>
            </a:ln>
            <a:effectLst/>
          </c:spPr>
          <c:invertIfNegative val="0"/>
          <c:cat>
            <c:strRef>
              <c:f>'[Gráfico en Microsoft PowerPoint]Hoja1'!$A$33:$A$36</c:f>
              <c:strCache>
                <c:ptCount val="4"/>
                <c:pt idx="0">
                  <c:v>Resuelto</c:v>
                </c:pt>
                <c:pt idx="1">
                  <c:v>Tramitación</c:v>
                </c:pt>
                <c:pt idx="2">
                  <c:v>Derivado</c:v>
                </c:pt>
                <c:pt idx="3">
                  <c:v>Seguimiento</c:v>
                </c:pt>
              </c:strCache>
            </c:strRef>
          </c:cat>
          <c:val>
            <c:numRef>
              <c:f>'[Gráfico en Microsoft PowerPoint]Hoja1'!$C$33:$C$36</c:f>
              <c:numCache>
                <c:formatCode>General</c:formatCode>
                <c:ptCount val="4"/>
                <c:pt idx="0">
                  <c:v>165</c:v>
                </c:pt>
                <c:pt idx="1">
                  <c:v>42</c:v>
                </c:pt>
                <c:pt idx="2">
                  <c:v>6</c:v>
                </c:pt>
                <c:pt idx="3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BC6-2247-A4A4-5283C44791E7}"/>
            </c:ext>
          </c:extLst>
        </c:ser>
        <c:ser>
          <c:idx val="2"/>
          <c:order val="2"/>
          <c:tx>
            <c:strRef>
              <c:f>'[Gráfico en Microsoft PowerPoint]Hoja1'!$D$32</c:f>
              <c:strCache>
                <c:ptCount val="1"/>
                <c:pt idx="0">
                  <c:v>MARZO</c:v>
                </c:pt>
              </c:strCache>
            </c:strRef>
          </c:tx>
          <c:spPr>
            <a:solidFill>
              <a:schemeClr val="accent1">
                <a:tint val="86000"/>
              </a:schemeClr>
            </a:solidFill>
            <a:ln>
              <a:noFill/>
            </a:ln>
            <a:effectLst/>
          </c:spPr>
          <c:invertIfNegative val="0"/>
          <c:cat>
            <c:strRef>
              <c:f>'[Gráfico en Microsoft PowerPoint]Hoja1'!$A$33:$A$36</c:f>
              <c:strCache>
                <c:ptCount val="4"/>
                <c:pt idx="0">
                  <c:v>Resuelto</c:v>
                </c:pt>
                <c:pt idx="1">
                  <c:v>Tramitación</c:v>
                </c:pt>
                <c:pt idx="2">
                  <c:v>Derivado</c:v>
                </c:pt>
                <c:pt idx="3">
                  <c:v>Seguimiento</c:v>
                </c:pt>
              </c:strCache>
            </c:strRef>
          </c:cat>
          <c:val>
            <c:numRef>
              <c:f>'[Gráfico en Microsoft PowerPoint]Hoja1'!$D$33:$D$36</c:f>
              <c:numCache>
                <c:formatCode>General</c:formatCode>
                <c:ptCount val="4"/>
                <c:pt idx="0">
                  <c:v>209</c:v>
                </c:pt>
                <c:pt idx="1">
                  <c:v>13</c:v>
                </c:pt>
                <c:pt idx="2">
                  <c:v>8</c:v>
                </c:pt>
                <c:pt idx="3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BC6-2247-A4A4-5283C44791E7}"/>
            </c:ext>
          </c:extLst>
        </c:ser>
        <c:ser>
          <c:idx val="3"/>
          <c:order val="3"/>
          <c:tx>
            <c:strRef>
              <c:f>'[Gráfico en Microsoft PowerPoint]Hoja1'!$E$32</c:f>
              <c:strCache>
                <c:ptCount val="1"/>
                <c:pt idx="0">
                  <c:v>ABRIL</c:v>
                </c:pt>
              </c:strCache>
            </c:strRef>
          </c:tx>
          <c:spPr>
            <a:solidFill>
              <a:schemeClr val="accent1">
                <a:tint val="58000"/>
              </a:schemeClr>
            </a:solidFill>
            <a:ln>
              <a:noFill/>
            </a:ln>
            <a:effectLst/>
          </c:spPr>
          <c:invertIfNegative val="0"/>
          <c:cat>
            <c:strRef>
              <c:f>'[Gráfico en Microsoft PowerPoint]Hoja1'!$A$33:$A$36</c:f>
              <c:strCache>
                <c:ptCount val="4"/>
                <c:pt idx="0">
                  <c:v>Resuelto</c:v>
                </c:pt>
                <c:pt idx="1">
                  <c:v>Tramitación</c:v>
                </c:pt>
                <c:pt idx="2">
                  <c:v>Derivado</c:v>
                </c:pt>
                <c:pt idx="3">
                  <c:v>Seguimiento</c:v>
                </c:pt>
              </c:strCache>
            </c:strRef>
          </c:cat>
          <c:val>
            <c:numRef>
              <c:f>'[Gráfico en Microsoft PowerPoint]Hoja1'!$E$33:$E$36</c:f>
              <c:numCache>
                <c:formatCode>General</c:formatCode>
                <c:ptCount val="4"/>
                <c:pt idx="0">
                  <c:v>121</c:v>
                </c:pt>
                <c:pt idx="1">
                  <c:v>17</c:v>
                </c:pt>
                <c:pt idx="2">
                  <c:v>5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8BC6-2247-A4A4-5283C44791E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114597568"/>
        <c:axId val="32181743"/>
      </c:barChart>
      <c:catAx>
        <c:axId val="21145975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L"/>
          </a:p>
        </c:txPr>
        <c:crossAx val="32181743"/>
        <c:crosses val="autoZero"/>
        <c:auto val="1"/>
        <c:lblAlgn val="ctr"/>
        <c:lblOffset val="100"/>
        <c:noMultiLvlLbl val="0"/>
      </c:catAx>
      <c:valAx>
        <c:axId val="3218174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L"/>
          </a:p>
        </c:txPr>
        <c:crossAx val="211459756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L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L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MX" sz="1800" b="1"/>
              <a:t>Categorización</a:t>
            </a:r>
            <a:r>
              <a:rPr lang="es-MX" sz="1800" b="1" baseline="0"/>
              <a:t> Mayo</a:t>
            </a:r>
            <a:r>
              <a:rPr lang="es-MX" sz="1800" b="1"/>
              <a:t> -</a:t>
            </a:r>
            <a:r>
              <a:rPr lang="es-MX" sz="1800" b="1" baseline="0"/>
              <a:t> Agosto</a:t>
            </a:r>
            <a:r>
              <a:rPr lang="es-MX" sz="1800" b="1"/>
              <a:t> 2024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L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'[Gráfico en Microsoft PowerPoint]Hoja1'!$B$32</c:f>
              <c:strCache>
                <c:ptCount val="1"/>
                <c:pt idx="0">
                  <c:v>MAYO</c:v>
                </c:pt>
              </c:strCache>
            </c:strRef>
          </c:tx>
          <c:spPr>
            <a:solidFill>
              <a:schemeClr val="accent1">
                <a:shade val="58000"/>
              </a:schemeClr>
            </a:solidFill>
            <a:ln>
              <a:noFill/>
            </a:ln>
            <a:effectLst/>
          </c:spPr>
          <c:invertIfNegative val="0"/>
          <c:cat>
            <c:strRef>
              <c:f>'[Gráfico en Microsoft PowerPoint]Hoja1'!$A$33:$A$36</c:f>
              <c:strCache>
                <c:ptCount val="4"/>
                <c:pt idx="0">
                  <c:v>Resuelto</c:v>
                </c:pt>
                <c:pt idx="1">
                  <c:v>Tramitación</c:v>
                </c:pt>
                <c:pt idx="2">
                  <c:v>Derivado</c:v>
                </c:pt>
                <c:pt idx="3">
                  <c:v>Seguimiento</c:v>
                </c:pt>
              </c:strCache>
            </c:strRef>
          </c:cat>
          <c:val>
            <c:numRef>
              <c:f>'[Gráfico en Microsoft PowerPoint]Hoja1'!$B$33:$B$36</c:f>
              <c:numCache>
                <c:formatCode>General</c:formatCode>
                <c:ptCount val="4"/>
                <c:pt idx="0">
                  <c:v>289</c:v>
                </c:pt>
                <c:pt idx="1">
                  <c:v>2</c:v>
                </c:pt>
                <c:pt idx="2">
                  <c:v>0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293-DA48-B63B-1D9C7D5B4FC3}"/>
            </c:ext>
          </c:extLst>
        </c:ser>
        <c:ser>
          <c:idx val="1"/>
          <c:order val="1"/>
          <c:tx>
            <c:strRef>
              <c:f>'[Gráfico en Microsoft PowerPoint]Hoja1'!$C$32</c:f>
              <c:strCache>
                <c:ptCount val="1"/>
                <c:pt idx="0">
                  <c:v>JUNIO</c:v>
                </c:pt>
              </c:strCache>
            </c:strRef>
          </c:tx>
          <c:spPr>
            <a:solidFill>
              <a:schemeClr val="accent1">
                <a:shade val="86000"/>
              </a:schemeClr>
            </a:solidFill>
            <a:ln>
              <a:noFill/>
            </a:ln>
            <a:effectLst/>
          </c:spPr>
          <c:invertIfNegative val="0"/>
          <c:cat>
            <c:strRef>
              <c:f>'[Gráfico en Microsoft PowerPoint]Hoja1'!$A$33:$A$36</c:f>
              <c:strCache>
                <c:ptCount val="4"/>
                <c:pt idx="0">
                  <c:v>Resuelto</c:v>
                </c:pt>
                <c:pt idx="1">
                  <c:v>Tramitación</c:v>
                </c:pt>
                <c:pt idx="2">
                  <c:v>Derivado</c:v>
                </c:pt>
                <c:pt idx="3">
                  <c:v>Seguimiento</c:v>
                </c:pt>
              </c:strCache>
            </c:strRef>
          </c:cat>
          <c:val>
            <c:numRef>
              <c:f>'[Gráfico en Microsoft PowerPoint]Hoja1'!$C$33:$C$36</c:f>
              <c:numCache>
                <c:formatCode>General</c:formatCode>
                <c:ptCount val="4"/>
                <c:pt idx="0">
                  <c:v>137</c:v>
                </c:pt>
                <c:pt idx="1">
                  <c:v>7</c:v>
                </c:pt>
                <c:pt idx="2">
                  <c:v>13</c:v>
                </c:pt>
                <c:pt idx="3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293-DA48-B63B-1D9C7D5B4FC3}"/>
            </c:ext>
          </c:extLst>
        </c:ser>
        <c:ser>
          <c:idx val="2"/>
          <c:order val="2"/>
          <c:tx>
            <c:strRef>
              <c:f>'[Gráfico en Microsoft PowerPoint]Hoja1'!$D$32</c:f>
              <c:strCache>
                <c:ptCount val="1"/>
                <c:pt idx="0">
                  <c:v>JULIO</c:v>
                </c:pt>
              </c:strCache>
            </c:strRef>
          </c:tx>
          <c:spPr>
            <a:solidFill>
              <a:schemeClr val="accent1">
                <a:tint val="86000"/>
              </a:schemeClr>
            </a:solidFill>
            <a:ln>
              <a:noFill/>
            </a:ln>
            <a:effectLst/>
          </c:spPr>
          <c:invertIfNegative val="0"/>
          <c:cat>
            <c:strRef>
              <c:f>'[Gráfico en Microsoft PowerPoint]Hoja1'!$A$33:$A$36</c:f>
              <c:strCache>
                <c:ptCount val="4"/>
                <c:pt idx="0">
                  <c:v>Resuelto</c:v>
                </c:pt>
                <c:pt idx="1">
                  <c:v>Tramitación</c:v>
                </c:pt>
                <c:pt idx="2">
                  <c:v>Derivado</c:v>
                </c:pt>
                <c:pt idx="3">
                  <c:v>Seguimiento</c:v>
                </c:pt>
              </c:strCache>
            </c:strRef>
          </c:cat>
          <c:val>
            <c:numRef>
              <c:f>'[Gráfico en Microsoft PowerPoint]Hoja1'!$D$33:$D$36</c:f>
              <c:numCache>
                <c:formatCode>General</c:formatCode>
                <c:ptCount val="4"/>
                <c:pt idx="0">
                  <c:v>265</c:v>
                </c:pt>
                <c:pt idx="1">
                  <c:v>11</c:v>
                </c:pt>
                <c:pt idx="2">
                  <c:v>11</c:v>
                </c:pt>
                <c:pt idx="3">
                  <c:v>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293-DA48-B63B-1D9C7D5B4FC3}"/>
            </c:ext>
          </c:extLst>
        </c:ser>
        <c:ser>
          <c:idx val="3"/>
          <c:order val="3"/>
          <c:tx>
            <c:strRef>
              <c:f>'[Gráfico en Microsoft PowerPoint]Hoja1'!$E$32</c:f>
              <c:strCache>
                <c:ptCount val="1"/>
                <c:pt idx="0">
                  <c:v>AGOSTO</c:v>
                </c:pt>
              </c:strCache>
            </c:strRef>
          </c:tx>
          <c:spPr>
            <a:solidFill>
              <a:schemeClr val="accent1">
                <a:tint val="58000"/>
              </a:schemeClr>
            </a:solidFill>
            <a:ln>
              <a:noFill/>
            </a:ln>
            <a:effectLst/>
          </c:spPr>
          <c:invertIfNegative val="0"/>
          <c:cat>
            <c:strRef>
              <c:f>'[Gráfico en Microsoft PowerPoint]Hoja1'!$A$33:$A$36</c:f>
              <c:strCache>
                <c:ptCount val="4"/>
                <c:pt idx="0">
                  <c:v>Resuelto</c:v>
                </c:pt>
                <c:pt idx="1">
                  <c:v>Tramitación</c:v>
                </c:pt>
                <c:pt idx="2">
                  <c:v>Derivado</c:v>
                </c:pt>
                <c:pt idx="3">
                  <c:v>Seguimiento</c:v>
                </c:pt>
              </c:strCache>
            </c:strRef>
          </c:cat>
          <c:val>
            <c:numRef>
              <c:f>'[Gráfico en Microsoft PowerPoint]Hoja1'!$E$33:$E$36</c:f>
              <c:numCache>
                <c:formatCode>General</c:formatCode>
                <c:ptCount val="4"/>
                <c:pt idx="0">
                  <c:v>220</c:v>
                </c:pt>
                <c:pt idx="1">
                  <c:v>15</c:v>
                </c:pt>
                <c:pt idx="2">
                  <c:v>3</c:v>
                </c:pt>
                <c:pt idx="3">
                  <c:v>44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7293-DA48-B63B-1D9C7D5B4FC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114597568"/>
        <c:axId val="32181743"/>
      </c:barChart>
      <c:catAx>
        <c:axId val="21145975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L"/>
          </a:p>
        </c:txPr>
        <c:crossAx val="32181743"/>
        <c:crosses val="autoZero"/>
        <c:auto val="1"/>
        <c:lblAlgn val="ctr"/>
        <c:lblOffset val="100"/>
        <c:noMultiLvlLbl val="0"/>
      </c:catAx>
      <c:valAx>
        <c:axId val="3218174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L"/>
          </a:p>
        </c:txPr>
        <c:crossAx val="211459756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L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L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'[Gráfico en Microsoft PowerPoint]Hoja1'!$F$11</c:f>
              <c:strCache>
                <c:ptCount val="1"/>
                <c:pt idx="0">
                  <c:v>HOMBRE</c:v>
                </c:pt>
              </c:strCache>
            </c:strRef>
          </c:tx>
          <c:spPr>
            <a:solidFill>
              <a:schemeClr val="accent3">
                <a:tint val="77000"/>
              </a:schemeClr>
            </a:solidFill>
            <a:ln>
              <a:noFill/>
            </a:ln>
            <a:effectLst/>
          </c:spPr>
          <c:invertIfNegative val="0"/>
          <c:cat>
            <c:strRef>
              <c:f>'[Gráfico en Microsoft PowerPoint]Hoja1'!$E$12:$E$19</c:f>
              <c:strCache>
                <c:ptCount val="8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</c:v>
                </c:pt>
                <c:pt idx="6">
                  <c:v>JULIO</c:v>
                </c:pt>
                <c:pt idx="7">
                  <c:v>AGOSTO</c:v>
                </c:pt>
              </c:strCache>
            </c:strRef>
          </c:cat>
          <c:val>
            <c:numRef>
              <c:f>'[Gráfico en Microsoft PowerPoint]Hoja1'!$F$12:$F$19</c:f>
              <c:numCache>
                <c:formatCode>General</c:formatCode>
                <c:ptCount val="8"/>
                <c:pt idx="0">
                  <c:v>127</c:v>
                </c:pt>
                <c:pt idx="1">
                  <c:v>124</c:v>
                </c:pt>
                <c:pt idx="2">
                  <c:v>153</c:v>
                </c:pt>
                <c:pt idx="3">
                  <c:v>106</c:v>
                </c:pt>
                <c:pt idx="4">
                  <c:v>229</c:v>
                </c:pt>
                <c:pt idx="5">
                  <c:v>104</c:v>
                </c:pt>
                <c:pt idx="6">
                  <c:v>192</c:v>
                </c:pt>
                <c:pt idx="7">
                  <c:v>195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C45-004F-AED9-D9F3F57511B9}"/>
            </c:ext>
          </c:extLst>
        </c:ser>
        <c:ser>
          <c:idx val="1"/>
          <c:order val="1"/>
          <c:tx>
            <c:strRef>
              <c:f>'[Gráfico en Microsoft PowerPoint]Hoja1'!$G$11</c:f>
              <c:strCache>
                <c:ptCount val="1"/>
                <c:pt idx="0">
                  <c:v>MUJER</c:v>
                </c:pt>
              </c:strCache>
            </c:strRef>
          </c:tx>
          <c:spPr>
            <a:solidFill>
              <a:schemeClr val="accent3">
                <a:shade val="76000"/>
              </a:schemeClr>
            </a:solidFill>
            <a:ln>
              <a:noFill/>
            </a:ln>
            <a:effectLst/>
          </c:spPr>
          <c:invertIfNegative val="0"/>
          <c:cat>
            <c:strRef>
              <c:f>'[Gráfico en Microsoft PowerPoint]Hoja1'!$E$12:$E$19</c:f>
              <c:strCache>
                <c:ptCount val="8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</c:v>
                </c:pt>
                <c:pt idx="6">
                  <c:v>JULIO</c:v>
                </c:pt>
                <c:pt idx="7">
                  <c:v>AGOSTO</c:v>
                </c:pt>
              </c:strCache>
            </c:strRef>
          </c:cat>
          <c:val>
            <c:numRef>
              <c:f>'[Gráfico en Microsoft PowerPoint]Hoja1'!$G$12:$G$19</c:f>
              <c:numCache>
                <c:formatCode>General</c:formatCode>
                <c:ptCount val="8"/>
                <c:pt idx="0">
                  <c:v>23</c:v>
                </c:pt>
                <c:pt idx="1">
                  <c:v>39</c:v>
                </c:pt>
                <c:pt idx="2">
                  <c:v>67</c:v>
                </c:pt>
                <c:pt idx="3">
                  <c:v>28</c:v>
                </c:pt>
                <c:pt idx="4">
                  <c:v>59</c:v>
                </c:pt>
                <c:pt idx="5">
                  <c:v>45</c:v>
                </c:pt>
                <c:pt idx="6">
                  <c:v>91</c:v>
                </c:pt>
                <c:pt idx="7">
                  <c:v>64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C45-004F-AED9-D9F3F57511B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983206368"/>
        <c:axId val="983208080"/>
      </c:barChart>
      <c:catAx>
        <c:axId val="9832063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L"/>
          </a:p>
        </c:txPr>
        <c:crossAx val="983208080"/>
        <c:crosses val="autoZero"/>
        <c:auto val="1"/>
        <c:lblAlgn val="ctr"/>
        <c:lblOffset val="100"/>
        <c:noMultiLvlLbl val="0"/>
      </c:catAx>
      <c:valAx>
        <c:axId val="98320808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L"/>
          </a:p>
        </c:txPr>
        <c:crossAx val="98320636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L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L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MX" sz="2000">
                <a:solidFill>
                  <a:schemeClr val="tx1"/>
                </a:solidFill>
              </a:rPr>
              <a:t>Enero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L"/>
        </a:p>
      </c:txPr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ACF3-9E4C-B656-A48C31D76092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ACF3-9E4C-B656-A48C31D76092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ACF3-9E4C-B656-A48C31D76092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ACF3-9E4C-B656-A48C31D76092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ACF3-9E4C-B656-A48C31D76092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ACF3-9E4C-B656-A48C31D76092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ACF3-9E4C-B656-A48C31D76092}"/>
              </c:ext>
            </c:extLst>
          </c:dPt>
          <c:dLbls>
            <c:dLbl>
              <c:idx val="0"/>
              <c:layout>
                <c:manualLayout>
                  <c:x val="-9.6941611311913742E-2"/>
                  <c:y val="1.9665758791525469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CF3-9E4C-B656-A48C31D76092}"/>
                </c:ext>
              </c:extLst>
            </c:dLbl>
            <c:dLbl>
              <c:idx val="3"/>
              <c:layout>
                <c:manualLayout>
                  <c:x val="5.5212448295773348E-2"/>
                  <c:y val="6.2561910433353435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ACF3-9E4C-B656-A48C31D76092}"/>
                </c:ext>
              </c:extLst>
            </c:dLbl>
            <c:dLbl>
              <c:idx val="4"/>
              <c:layout>
                <c:manualLayout>
                  <c:x val="3.6918197725284339E-2"/>
                  <c:y val="7.837124526100904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ACF3-9E4C-B656-A48C31D76092}"/>
                </c:ext>
              </c:extLst>
            </c:dLbl>
            <c:dLbl>
              <c:idx val="5"/>
              <c:layout>
                <c:manualLayout>
                  <c:x val="6.5829989023243225E-3"/>
                  <c:y val="2.4412424255141344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0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L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ACF3-9E4C-B656-A48C31D76092}"/>
                </c:ext>
              </c:extLst>
            </c:dLbl>
            <c:dLbl>
              <c:idx val="6"/>
              <c:layout>
                <c:manualLayout>
                  <c:x val="1.2254224902669622E-2"/>
                  <c:y val="2.470250032679994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0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L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ACF3-9E4C-B656-A48C31D7609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s-CL"/>
              </a:p>
            </c:txPr>
            <c:dLblPos val="inEnd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'[Gráfico en Microsoft PowerPoint]Hoja1'!$F$14:$F$20</c:f>
              <c:strCache>
                <c:ptCount val="7"/>
                <c:pt idx="0">
                  <c:v>EMPRESA</c:v>
                </c:pt>
                <c:pt idx="1">
                  <c:v>CAJA DE COMPENSACIÓN</c:v>
                </c:pt>
                <c:pt idx="2">
                  <c:v>VIVIENDA</c:v>
                </c:pt>
                <c:pt idx="3">
                  <c:v>TRAM PÚBLICOS</c:v>
                </c:pt>
                <c:pt idx="4">
                  <c:v>SALUD</c:v>
                </c:pt>
                <c:pt idx="5">
                  <c:v>EDUCACIÓN</c:v>
                </c:pt>
                <c:pt idx="6">
                  <c:v>BONOS MONETARIOS</c:v>
                </c:pt>
              </c:strCache>
            </c:strRef>
          </c:cat>
          <c:val>
            <c:numRef>
              <c:f>'[Gráfico en Microsoft PowerPoint]Hoja1'!$G$14:$G$20</c:f>
              <c:numCache>
                <c:formatCode>General</c:formatCode>
                <c:ptCount val="7"/>
                <c:pt idx="0">
                  <c:v>66</c:v>
                </c:pt>
                <c:pt idx="1">
                  <c:v>25</c:v>
                </c:pt>
                <c:pt idx="2">
                  <c:v>26</c:v>
                </c:pt>
                <c:pt idx="3">
                  <c:v>18</c:v>
                </c:pt>
                <c:pt idx="4">
                  <c:v>9</c:v>
                </c:pt>
                <c:pt idx="5">
                  <c:v>3</c:v>
                </c:pt>
                <c:pt idx="6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ACF3-9E4C-B656-A48C31D76092}"/>
            </c:ext>
          </c:extLst>
        </c:ser>
        <c:dLbls>
          <c:dLblPos val="inEnd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s-CL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L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MX">
                <a:solidFill>
                  <a:schemeClr val="tx1"/>
                </a:solidFill>
              </a:rPr>
              <a:t>Enero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L"/>
        </a:p>
      </c:txPr>
    </c:title>
    <c:autoTitleDeleted val="0"/>
    <c:plotArea>
      <c:layout/>
      <c:pieChart>
        <c:varyColors val="1"/>
        <c:dLbls>
          <c:dLblPos val="inEnd"/>
          <c:showLegendKey val="0"/>
          <c:showVal val="0"/>
          <c:showCatName val="0"/>
          <c:showSerName val="0"/>
          <c:showPercent val="1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s-CL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L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s-MX" sz="2000">
                <a:solidFill>
                  <a:schemeClr val="tx1"/>
                </a:solidFill>
              </a:rPr>
              <a:t>Febrero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s-CL"/>
        </a:p>
      </c:txPr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F87A-6444-A628-3CA8E863725A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F87A-6444-A628-3CA8E863725A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F87A-6444-A628-3CA8E863725A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>
                <a:outerShdw blurRad="50800" dist="50800" dir="5400000" sx="1000" sy="1000" algn="ctr" rotWithShape="0">
                  <a:srgbClr val="000000">
                    <a:alpha val="43137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F87A-6444-A628-3CA8E863725A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F87A-6444-A628-3CA8E863725A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F87A-6444-A628-3CA8E863725A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F87A-6444-A628-3CA8E863725A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0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L"/>
                </a:p>
              </c:txPr>
              <c:dLblPos val="ctr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1-F87A-6444-A628-3CA8E863725A}"/>
                </c:ext>
              </c:extLst>
            </c:dLbl>
            <c:dLbl>
              <c:idx val="1"/>
              <c:layout>
                <c:manualLayout>
                  <c:x val="8.2687174230764965E-2"/>
                  <c:y val="-9.536429741467764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0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L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87A-6444-A628-3CA8E863725A}"/>
                </c:ext>
              </c:extLst>
            </c:dLbl>
            <c:dLbl>
              <c:idx val="2"/>
              <c:layout>
                <c:manualLayout>
                  <c:x val="9.6359657726357434E-2"/>
                  <c:y val="1.015331112745348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400" b="0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L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8.8382373207854192E-2"/>
                      <c:h val="6.9491355846424505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F87A-6444-A628-3CA8E863725A}"/>
                </c:ext>
              </c:extLst>
            </c:dLbl>
            <c:dLbl>
              <c:idx val="3"/>
              <c:layout>
                <c:manualLayout>
                  <c:x val="5.8869620895560679E-2"/>
                  <c:y val="9.091569677216281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0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L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87A-6444-A628-3CA8E863725A}"/>
                </c:ext>
              </c:extLst>
            </c:dLbl>
            <c:dLbl>
              <c:idx val="4"/>
              <c:layout>
                <c:manualLayout>
                  <c:x val="3.9000581490213723E-2"/>
                  <c:y val="0.10683001362993144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0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L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87A-6444-A628-3CA8E863725A}"/>
                </c:ext>
              </c:extLst>
            </c:dLbl>
            <c:dLbl>
              <c:idx val="5"/>
              <c:layout>
                <c:manualLayout>
                  <c:x val="-1.0928949780491203E-3"/>
                  <c:y val="1.7251557603099849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0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L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87A-6444-A628-3CA8E863725A}"/>
                </c:ext>
              </c:extLst>
            </c:dLbl>
            <c:dLbl>
              <c:idx val="6"/>
              <c:layout>
                <c:manualLayout>
                  <c:x val="1.734601924759405E-2"/>
                  <c:y val="1.7305701370662001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87A-6444-A628-3CA8E863725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L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'[Gráfico en Microsoft PowerPoint]Hoja1'!$F$24:$F$30</c:f>
              <c:strCache>
                <c:ptCount val="7"/>
                <c:pt idx="0">
                  <c:v>EMPRESA</c:v>
                </c:pt>
                <c:pt idx="1">
                  <c:v>CAJA DE COMPENSACIÓN</c:v>
                </c:pt>
                <c:pt idx="2">
                  <c:v>VIVIENDA</c:v>
                </c:pt>
                <c:pt idx="3">
                  <c:v>TRAM PÚBLICOS</c:v>
                </c:pt>
                <c:pt idx="4">
                  <c:v>SALUD</c:v>
                </c:pt>
                <c:pt idx="5">
                  <c:v>EDUCACIÓN</c:v>
                </c:pt>
                <c:pt idx="6">
                  <c:v>BONOS MONETARIOS</c:v>
                </c:pt>
              </c:strCache>
            </c:strRef>
          </c:cat>
          <c:val>
            <c:numRef>
              <c:f>'[Gráfico en Microsoft PowerPoint]Hoja1'!$G$24:$G$30</c:f>
              <c:numCache>
                <c:formatCode>General</c:formatCode>
                <c:ptCount val="7"/>
                <c:pt idx="0">
                  <c:v>83</c:v>
                </c:pt>
                <c:pt idx="1">
                  <c:v>35</c:v>
                </c:pt>
                <c:pt idx="2">
                  <c:v>17</c:v>
                </c:pt>
                <c:pt idx="3">
                  <c:v>14</c:v>
                </c:pt>
                <c:pt idx="4">
                  <c:v>11</c:v>
                </c:pt>
                <c:pt idx="5">
                  <c:v>1</c:v>
                </c:pt>
                <c:pt idx="6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F87A-6444-A628-3CA8E863725A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7.2624155362222442E-2"/>
          <c:y val="0.87112810466266277"/>
          <c:w val="0.83199467115451786"/>
          <c:h val="0.128871895337337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s-CL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L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s-MX" sz="2000" dirty="0">
                <a:solidFill>
                  <a:schemeClr val="tx1"/>
                </a:solidFill>
              </a:rPr>
              <a:t>Marzo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s-CL"/>
        </a:p>
      </c:txPr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DE8D-7B4E-8869-41579C75FF97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DE8D-7B4E-8869-41579C75FF97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DE8D-7B4E-8869-41579C75FF97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DE8D-7B4E-8869-41579C75FF97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DE8D-7B4E-8869-41579C75FF97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DE8D-7B4E-8869-41579C75FF97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DE8D-7B4E-8869-41579C75FF97}"/>
              </c:ext>
            </c:extLst>
          </c:dPt>
          <c:dLbls>
            <c:dLbl>
              <c:idx val="1"/>
              <c:layout>
                <c:manualLayout>
                  <c:x val="6.9974812585738719E-2"/>
                  <c:y val="-0.12191423680942029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DE8D-7B4E-8869-41579C75FF97}"/>
                </c:ext>
              </c:extLst>
            </c:dLbl>
            <c:dLbl>
              <c:idx val="2"/>
              <c:layout>
                <c:manualLayout>
                  <c:x val="8.6113132834055403E-2"/>
                  <c:y val="-4.9458397135993364E-3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DE8D-7B4E-8869-41579C75FF97}"/>
                </c:ext>
              </c:extLst>
            </c:dLbl>
            <c:dLbl>
              <c:idx val="3"/>
              <c:layout>
                <c:manualLayout>
                  <c:x val="7.2566706152857013E-2"/>
                  <c:y val="7.3830069522225927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DE8D-7B4E-8869-41579C75FF97}"/>
                </c:ext>
              </c:extLst>
            </c:dLbl>
            <c:dLbl>
              <c:idx val="4"/>
              <c:layout>
                <c:manualLayout>
                  <c:x val="4.4961504811898562E-2"/>
                  <c:y val="8.9649679206765823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DE8D-7B4E-8869-41579C75FF97}"/>
                </c:ext>
              </c:extLst>
            </c:dLbl>
            <c:dLbl>
              <c:idx val="5"/>
              <c:layout>
                <c:manualLayout>
                  <c:x val="2.1478565179352531E-2"/>
                  <c:y val="2.0054316127150772E-2"/>
                </c:manualLayout>
              </c:layout>
              <c:tx>
                <c:rich>
                  <a:bodyPr/>
                  <a:lstStyle/>
                  <a:p>
                    <a:fld id="{2B47F98C-AB8E-FF48-AC13-2DD2C0769A94}" type="PERCENTAGE">
                      <a:rPr lang="en-US">
                        <a:solidFill>
                          <a:schemeClr val="tx1"/>
                        </a:solidFill>
                      </a:rPr>
                      <a:pPr/>
                      <a:t>[PORCENTAJE]</a:t>
                    </a:fld>
                    <a:endParaRPr lang="es-CL"/>
                  </a:p>
                </c:rich>
              </c:tx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B-DE8D-7B4E-8869-41579C75FF97}"/>
                </c:ext>
              </c:extLst>
            </c:dLbl>
            <c:dLbl>
              <c:idx val="6"/>
              <c:layout>
                <c:manualLayout>
                  <c:x val="1.6577736051590623E-2"/>
                  <c:y val="0.10016988735976169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DE8D-7B4E-8869-41579C75FF9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s-CL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'[Gráfico en Microsoft PowerPoint]Hoja1'!$F$37:$F$43</c:f>
              <c:strCache>
                <c:ptCount val="7"/>
                <c:pt idx="0">
                  <c:v>EMPRESA</c:v>
                </c:pt>
                <c:pt idx="1">
                  <c:v>CAJA DE COMPENSACIÓN</c:v>
                </c:pt>
                <c:pt idx="2">
                  <c:v>VIVIENDA</c:v>
                </c:pt>
                <c:pt idx="3">
                  <c:v>TRAM PÚBLICOS</c:v>
                </c:pt>
                <c:pt idx="4">
                  <c:v>SALUD</c:v>
                </c:pt>
                <c:pt idx="5">
                  <c:v>EDUCACIÓN</c:v>
                </c:pt>
                <c:pt idx="6">
                  <c:v>BONOS MONETARIOS</c:v>
                </c:pt>
              </c:strCache>
            </c:strRef>
          </c:cat>
          <c:val>
            <c:numRef>
              <c:f>'[Gráfico en Microsoft PowerPoint]Hoja1'!$G$37:$G$43</c:f>
              <c:numCache>
                <c:formatCode>General</c:formatCode>
                <c:ptCount val="7"/>
                <c:pt idx="0">
                  <c:v>109</c:v>
                </c:pt>
                <c:pt idx="1">
                  <c:v>43</c:v>
                </c:pt>
                <c:pt idx="2">
                  <c:v>24</c:v>
                </c:pt>
                <c:pt idx="3">
                  <c:v>22</c:v>
                </c:pt>
                <c:pt idx="4">
                  <c:v>11</c:v>
                </c:pt>
                <c:pt idx="5">
                  <c:v>3</c:v>
                </c:pt>
                <c:pt idx="6">
                  <c:v>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DE8D-7B4E-8869-41579C75FF97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s-CL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L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s-MX" sz="2000">
                <a:solidFill>
                  <a:schemeClr val="tx1"/>
                </a:solidFill>
              </a:rPr>
              <a:t>Abril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s-CL"/>
        </a:p>
      </c:txPr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CA91-1542-BE1B-BEBE2797A26B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CA91-1542-BE1B-BEBE2797A26B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CA91-1542-BE1B-BEBE2797A26B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CA91-1542-BE1B-BEBE2797A26B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CA91-1542-BE1B-BEBE2797A26B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CA91-1542-BE1B-BEBE2797A26B}"/>
              </c:ext>
            </c:extLst>
          </c:dPt>
          <c:dLbls>
            <c:dLbl>
              <c:idx val="1"/>
              <c:layout>
                <c:manualLayout>
                  <c:x val="0.10024928774928769"/>
                  <c:y val="-9.0888552972098288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CA91-1542-BE1B-BEBE2797A26B}"/>
                </c:ext>
              </c:extLst>
            </c:dLbl>
            <c:dLbl>
              <c:idx val="2"/>
              <c:layout>
                <c:manualLayout>
                  <c:x val="9.1687859402583283E-2"/>
                  <c:y val="1.3630344184098728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CA91-1542-BE1B-BEBE2797A26B}"/>
                </c:ext>
              </c:extLst>
            </c:dLbl>
            <c:dLbl>
              <c:idx val="3"/>
              <c:layout>
                <c:manualLayout>
                  <c:x val="7.5167794032824711E-2"/>
                  <c:y val="9.9298921658122791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CA91-1542-BE1B-BEBE2797A26B}"/>
                </c:ext>
              </c:extLst>
            </c:dLbl>
            <c:dLbl>
              <c:idx val="4"/>
              <c:layout>
                <c:manualLayout>
                  <c:x val="4.1677153793718211E-2"/>
                  <c:y val="0.1000281019089094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CA91-1542-BE1B-BEBE2797A26B}"/>
                </c:ext>
              </c:extLst>
            </c:dLbl>
            <c:dLbl>
              <c:idx val="5"/>
              <c:layout>
                <c:manualLayout>
                  <c:x val="1.6108882596612657E-2"/>
                  <c:y val="0.10219029584146849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400" b="0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L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4.8293875517801899E-2"/>
                      <c:h val="5.124833087518160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B-CA91-1542-BE1B-BEBE2797A26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s-CL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'[Gráfico en Microsoft PowerPoint]Hoja1'!$F$60:$F$65</c:f>
              <c:strCache>
                <c:ptCount val="6"/>
                <c:pt idx="0">
                  <c:v>EMPRESA</c:v>
                </c:pt>
                <c:pt idx="1">
                  <c:v>CAJA DE COMPENSACIÓN</c:v>
                </c:pt>
                <c:pt idx="2">
                  <c:v>VIVIENDA</c:v>
                </c:pt>
                <c:pt idx="3">
                  <c:v>TRAM PÚBLICOS</c:v>
                </c:pt>
                <c:pt idx="4">
                  <c:v>SALUD</c:v>
                </c:pt>
                <c:pt idx="5">
                  <c:v>BONOS MONETARIOS</c:v>
                </c:pt>
              </c:strCache>
            </c:strRef>
          </c:cat>
          <c:val>
            <c:numRef>
              <c:f>'[Gráfico en Microsoft PowerPoint]Hoja1'!$G$60:$G$65</c:f>
              <c:numCache>
                <c:formatCode>General</c:formatCode>
                <c:ptCount val="6"/>
                <c:pt idx="0">
                  <c:v>77</c:v>
                </c:pt>
                <c:pt idx="1">
                  <c:v>19</c:v>
                </c:pt>
                <c:pt idx="2">
                  <c:v>12</c:v>
                </c:pt>
                <c:pt idx="3">
                  <c:v>15</c:v>
                </c:pt>
                <c:pt idx="4">
                  <c:v>7</c:v>
                </c:pt>
                <c:pt idx="5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CA91-1542-BE1B-BEBE2797A26B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s-CL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L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MX">
                <a:solidFill>
                  <a:schemeClr val="tx1"/>
                </a:solidFill>
              </a:rPr>
              <a:t>Enero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L"/>
        </a:p>
      </c:txPr>
    </c:title>
    <c:autoTitleDeleted val="0"/>
    <c:plotArea>
      <c:layout/>
      <c:pieChart>
        <c:varyColors val="1"/>
        <c:dLbls>
          <c:dLblPos val="inEnd"/>
          <c:showLegendKey val="0"/>
          <c:showVal val="0"/>
          <c:showCatName val="0"/>
          <c:showSerName val="0"/>
          <c:showPercent val="1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s-CL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L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MX" sz="2000" dirty="0">
                <a:solidFill>
                  <a:schemeClr val="tx1"/>
                </a:solidFill>
              </a:rPr>
              <a:t>Mayo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L"/>
        </a:p>
      </c:txPr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CE14-F046-9871-CB8DE18E4F38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CE14-F046-9871-CB8DE18E4F38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CE14-F046-9871-CB8DE18E4F38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CE14-F046-9871-CB8DE18E4F38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CE14-F046-9871-CB8DE18E4F38}"/>
              </c:ext>
            </c:extLst>
          </c:dPt>
          <c:dLbls>
            <c:dLbl>
              <c:idx val="1"/>
              <c:layout>
                <c:manualLayout>
                  <c:x val="1.6479902070141168E-2"/>
                  <c:y val="1.9246943694492497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CE14-F046-9871-CB8DE18E4F38}"/>
                </c:ext>
              </c:extLst>
            </c:dLbl>
            <c:dLbl>
              <c:idx val="2"/>
              <c:layout>
                <c:manualLayout>
                  <c:x val="1.2468559327862701E-2"/>
                  <c:y val="2.4370387248295124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CE14-F046-9871-CB8DE18E4F38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CE14-F046-9871-CB8DE18E4F38}"/>
                </c:ext>
              </c:extLst>
            </c:dLbl>
            <c:dLbl>
              <c:idx val="4"/>
              <c:layout>
                <c:manualLayout>
                  <c:x val="9.7169291640707804E-3"/>
                  <c:y val="2.9646824769721705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6.8143666834312569E-2"/>
                      <c:h val="6.388420420246530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9-CE14-F046-9871-CB8DE18E4F3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s-CL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'[Gráfico en Microsoft PowerPoint]Hoja1'!$F$74:$F$78</c:f>
              <c:strCache>
                <c:ptCount val="5"/>
                <c:pt idx="0">
                  <c:v>EMPRESA</c:v>
                </c:pt>
                <c:pt idx="1">
                  <c:v>CAJA DE COMPENSACIÓN</c:v>
                </c:pt>
                <c:pt idx="2">
                  <c:v>VIVIENDA</c:v>
                </c:pt>
                <c:pt idx="3">
                  <c:v>TRAM PÚBLICOS</c:v>
                </c:pt>
                <c:pt idx="4">
                  <c:v>SALUD</c:v>
                </c:pt>
              </c:strCache>
            </c:strRef>
          </c:cat>
          <c:val>
            <c:numRef>
              <c:f>'[Gráfico en Microsoft PowerPoint]Hoja1'!$G$74:$G$78</c:f>
              <c:numCache>
                <c:formatCode>General</c:formatCode>
                <c:ptCount val="5"/>
                <c:pt idx="0">
                  <c:v>271</c:v>
                </c:pt>
                <c:pt idx="1">
                  <c:v>7</c:v>
                </c:pt>
                <c:pt idx="2">
                  <c:v>5</c:v>
                </c:pt>
                <c:pt idx="3">
                  <c:v>1</c:v>
                </c:pt>
                <c:pt idx="4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CE14-F046-9871-CB8DE18E4F38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L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/>
      </a:pPr>
      <a:endParaRPr lang="es-CL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Reversed" id="23">
  <a:schemeClr val="accent3"/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withinLinear" id="14">
  <a:schemeClr val="accent1"/>
</cs:colorStyle>
</file>

<file path=ppt/charts/colors14.xml><?xml version="1.0" encoding="utf-8"?>
<cs:colorStyle xmlns:cs="http://schemas.microsoft.com/office/drawing/2012/chartStyle" xmlns:a="http://schemas.openxmlformats.org/drawingml/2006/main" meth="withinLinear" id="14">
  <a:schemeClr val="accent1"/>
</cs:colorStyle>
</file>

<file path=ppt/charts/colors2.xml><?xml version="1.0" encoding="utf-8"?>
<cs:colorStyle xmlns:cs="http://schemas.microsoft.com/office/drawing/2012/chartStyle" xmlns:a="http://schemas.openxmlformats.org/drawingml/2006/main" meth="withinLinearReversed" id="23">
  <a:schemeClr val="accent3"/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3077739" cy="4534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4023092" y="0"/>
            <a:ext cx="3077739" cy="4534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839788" y="1130300"/>
            <a:ext cx="5422900" cy="30495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710248" y="4349363"/>
            <a:ext cx="5681980" cy="35585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584188"/>
            <a:ext cx="3077739" cy="453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4023092" y="8584188"/>
            <a:ext cx="3077739" cy="453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‹Nº›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>
            <a:spLocks noGrp="1"/>
          </p:cNvSpPr>
          <p:nvPr>
            <p:ph type="body" idx="1"/>
          </p:nvPr>
        </p:nvSpPr>
        <p:spPr>
          <a:xfrm>
            <a:off x="710248" y="4349363"/>
            <a:ext cx="5681980" cy="355857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8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839788" y="1130300"/>
            <a:ext cx="5422900" cy="30495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AA7B09-08C2-BBE7-3DB1-09356F081E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96BA6702-7ADA-83EC-5009-E8939570A34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FD6C8E30-1116-1AC4-0710-B45CC2111BF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EMPRESA: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-</a:t>
            </a:r>
            <a:r>
              <a:rPr lang="es-CL" sz="1200" kern="1200" dirty="0">
                <a:solidFill>
                  <a:prstClr val="white"/>
                </a:solidFill>
                <a:latin typeface="Bahnschrift" panose="020B0502040204020203" pitchFamily="34" charset="0"/>
                <a:ea typeface="+mn-ea"/>
                <a:cs typeface="+mn-cs"/>
              </a:rPr>
              <a:t> Becas CCHC</a:t>
            </a:r>
            <a:endParaRPr kumimoji="0" lang="es-CL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ahnschrift" panose="020B0502040204020203" pitchFamily="34" charset="0"/>
              <a:ea typeface="+mn-ea"/>
              <a:cs typeface="+mn-cs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s-CL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- Beneficio </a:t>
            </a:r>
            <a:r>
              <a:rPr kumimoji="0" lang="es-CL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Gym</a:t>
            </a:r>
            <a:endParaRPr kumimoji="0" lang="es-CL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ahnschrift" panose="020B0502040204020203" pitchFamily="34" charset="0"/>
              <a:ea typeface="+mn-ea"/>
              <a:cs typeface="+mn-cs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s-CL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- Contacto por desastre medioambientales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kumimoji="0" lang="es-CL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ahnschrift" panose="020B0502040204020203" pitchFamily="34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CAJA DE COMPENSACIÓN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-</a:t>
            </a:r>
            <a:r>
              <a:rPr lang="es-CL" sz="1200" kern="1200" dirty="0">
                <a:solidFill>
                  <a:prstClr val="white"/>
                </a:solidFill>
                <a:latin typeface="Bahnschrift" panose="020B0502040204020203" pitchFamily="34" charset="0"/>
                <a:ea typeface="+mn-ea"/>
                <a:cs typeface="+mn-cs"/>
              </a:rPr>
              <a:t>Asignación familiar</a:t>
            </a:r>
            <a:endParaRPr kumimoji="0" lang="es-CL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ahnschrift" panose="020B0502040204020203" pitchFamily="34" charset="0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kumimoji="0" lang="es-CL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ahnschrift" panose="020B0502040204020203" pitchFamily="34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SALUD: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-</a:t>
            </a:r>
            <a:r>
              <a:rPr lang="es-CL" sz="1200" kern="1200" dirty="0">
                <a:solidFill>
                  <a:prstClr val="white"/>
                </a:solidFill>
                <a:latin typeface="Bahnschrift" panose="020B0502040204020203" pitchFamily="34" charset="0"/>
                <a:ea typeface="+mn-ea"/>
                <a:cs typeface="+mn-cs"/>
              </a:rPr>
              <a:t>Acreditación invalidez</a:t>
            </a:r>
            <a:endParaRPr kumimoji="0" lang="es-CL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ahnschrift" panose="020B0502040204020203" pitchFamily="34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-</a:t>
            </a:r>
            <a:r>
              <a:rPr lang="es-CL" sz="1200" kern="1200" dirty="0">
                <a:solidFill>
                  <a:prstClr val="white"/>
                </a:solidFill>
                <a:latin typeface="Bahnschrift" panose="020B0502040204020203" pitchFamily="34" charset="0"/>
                <a:ea typeface="+mn-ea"/>
                <a:cs typeface="+mn-cs"/>
              </a:rPr>
              <a:t>Contención</a:t>
            </a:r>
            <a:endParaRPr kumimoji="0" lang="es-CL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ahnschrift" panose="020B0502040204020203" pitchFamily="34" charset="0"/>
              <a:ea typeface="+mn-ea"/>
              <a:cs typeface="+mn-cs"/>
            </a:endParaRPr>
          </a:p>
          <a:p>
            <a:endParaRPr lang="es-CL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67D67610-9445-69F2-7A8F-E1303E9D66FF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 sz="12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10</a:t>
            </a:fld>
            <a:endParaRPr lang="es-CL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03820394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0CD83F-724D-87F7-3E5D-A3D894F4B5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9AF1DF1D-FBA4-A1AF-DBE2-27F5265A3F9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CFFD3184-3E6B-A7D6-D69F-4B8FB36AF74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EMPRESA: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-</a:t>
            </a:r>
            <a:r>
              <a:rPr lang="es-CL" sz="1200" kern="1200" dirty="0">
                <a:solidFill>
                  <a:prstClr val="white"/>
                </a:solidFill>
                <a:latin typeface="Bahnschrift" panose="020B0502040204020203" pitchFamily="34" charset="0"/>
                <a:ea typeface="+mn-ea"/>
                <a:cs typeface="+mn-cs"/>
              </a:rPr>
              <a:t> Becas CCHC</a:t>
            </a:r>
            <a:endParaRPr kumimoji="0" lang="es-CL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ahnschrift" panose="020B0502040204020203" pitchFamily="34" charset="0"/>
              <a:ea typeface="+mn-ea"/>
              <a:cs typeface="+mn-cs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s-CL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- Beneficio </a:t>
            </a:r>
            <a:r>
              <a:rPr kumimoji="0" lang="es-CL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Gym</a:t>
            </a:r>
            <a:endParaRPr kumimoji="0" lang="es-CL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ahnschrift" panose="020B0502040204020203" pitchFamily="34" charset="0"/>
              <a:ea typeface="+mn-ea"/>
              <a:cs typeface="+mn-cs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s-CL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- Contacto por desastre medioambientales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kumimoji="0" lang="es-CL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ahnschrift" panose="020B0502040204020203" pitchFamily="34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CAJA DE COMPENSACIÓN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-</a:t>
            </a:r>
            <a:r>
              <a:rPr lang="es-CL" sz="1200" kern="1200" dirty="0">
                <a:solidFill>
                  <a:prstClr val="white"/>
                </a:solidFill>
                <a:latin typeface="Bahnschrift" panose="020B0502040204020203" pitchFamily="34" charset="0"/>
                <a:ea typeface="+mn-ea"/>
                <a:cs typeface="+mn-cs"/>
              </a:rPr>
              <a:t>Asignación familiar</a:t>
            </a:r>
            <a:endParaRPr kumimoji="0" lang="es-CL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ahnschrift" panose="020B0502040204020203" pitchFamily="34" charset="0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kumimoji="0" lang="es-CL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ahnschrift" panose="020B0502040204020203" pitchFamily="34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SALUD: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-</a:t>
            </a:r>
            <a:r>
              <a:rPr lang="es-CL" sz="1200" kern="1200" dirty="0">
                <a:solidFill>
                  <a:prstClr val="white"/>
                </a:solidFill>
                <a:latin typeface="Bahnschrift" panose="020B0502040204020203" pitchFamily="34" charset="0"/>
                <a:ea typeface="+mn-ea"/>
                <a:cs typeface="+mn-cs"/>
              </a:rPr>
              <a:t>Acreditación invalidez</a:t>
            </a:r>
            <a:endParaRPr kumimoji="0" lang="es-CL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ahnschrift" panose="020B0502040204020203" pitchFamily="34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-</a:t>
            </a:r>
            <a:r>
              <a:rPr lang="es-CL" sz="1200" kern="1200" dirty="0">
                <a:solidFill>
                  <a:prstClr val="white"/>
                </a:solidFill>
                <a:latin typeface="Bahnschrift" panose="020B0502040204020203" pitchFamily="34" charset="0"/>
                <a:ea typeface="+mn-ea"/>
                <a:cs typeface="+mn-cs"/>
              </a:rPr>
              <a:t>Contención</a:t>
            </a:r>
            <a:endParaRPr kumimoji="0" lang="es-CL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ahnschrift" panose="020B0502040204020203" pitchFamily="34" charset="0"/>
              <a:ea typeface="+mn-ea"/>
              <a:cs typeface="+mn-cs"/>
            </a:endParaRPr>
          </a:p>
          <a:p>
            <a:endParaRPr lang="es-CL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13E5914C-9AA6-FB03-281A-F75B4064668B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 sz="12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11</a:t>
            </a:fld>
            <a:endParaRPr lang="es-CL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13153251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80FF33-E599-0FF7-4EF5-1B85ABF59A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F6ED790F-AD49-687D-FC1B-F55526DC5F2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5E0679C2-139A-5C18-7EF4-1CB1337C64B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EMPRESA: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-</a:t>
            </a:r>
            <a:r>
              <a:rPr lang="es-CL" sz="1200" kern="1200" dirty="0">
                <a:solidFill>
                  <a:prstClr val="white"/>
                </a:solidFill>
                <a:latin typeface="Bahnschrift" panose="020B0502040204020203" pitchFamily="34" charset="0"/>
                <a:ea typeface="+mn-ea"/>
                <a:cs typeface="+mn-cs"/>
              </a:rPr>
              <a:t> Becas CCHC</a:t>
            </a:r>
            <a:endParaRPr kumimoji="0" lang="es-CL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ahnschrift" panose="020B0502040204020203" pitchFamily="34" charset="0"/>
              <a:ea typeface="+mn-ea"/>
              <a:cs typeface="+mn-cs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s-CL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- Beneficio </a:t>
            </a:r>
            <a:r>
              <a:rPr kumimoji="0" lang="es-CL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Gym</a:t>
            </a:r>
            <a:endParaRPr kumimoji="0" lang="es-CL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ahnschrift" panose="020B0502040204020203" pitchFamily="34" charset="0"/>
              <a:ea typeface="+mn-ea"/>
              <a:cs typeface="+mn-cs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s-CL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- Contacto por desastre medioambientales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kumimoji="0" lang="es-CL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ahnschrift" panose="020B0502040204020203" pitchFamily="34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CAJA DE COMPENSACIÓN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-</a:t>
            </a:r>
            <a:r>
              <a:rPr lang="es-CL" sz="1200" kern="1200" dirty="0">
                <a:solidFill>
                  <a:prstClr val="white"/>
                </a:solidFill>
                <a:latin typeface="Bahnschrift" panose="020B0502040204020203" pitchFamily="34" charset="0"/>
                <a:ea typeface="+mn-ea"/>
                <a:cs typeface="+mn-cs"/>
              </a:rPr>
              <a:t>Asignación familiar</a:t>
            </a:r>
            <a:endParaRPr kumimoji="0" lang="es-CL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ahnschrift" panose="020B0502040204020203" pitchFamily="34" charset="0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kumimoji="0" lang="es-CL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ahnschrift" panose="020B0502040204020203" pitchFamily="34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SALUD: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-</a:t>
            </a:r>
            <a:r>
              <a:rPr lang="es-CL" sz="1200" kern="1200" dirty="0">
                <a:solidFill>
                  <a:prstClr val="white"/>
                </a:solidFill>
                <a:latin typeface="Bahnschrift" panose="020B0502040204020203" pitchFamily="34" charset="0"/>
                <a:ea typeface="+mn-ea"/>
                <a:cs typeface="+mn-cs"/>
              </a:rPr>
              <a:t>Acreditación invalidez</a:t>
            </a:r>
            <a:endParaRPr kumimoji="0" lang="es-CL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ahnschrift" panose="020B0502040204020203" pitchFamily="34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-</a:t>
            </a:r>
            <a:r>
              <a:rPr lang="es-CL" sz="1200" kern="1200" dirty="0">
                <a:solidFill>
                  <a:prstClr val="white"/>
                </a:solidFill>
                <a:latin typeface="Bahnschrift" panose="020B0502040204020203" pitchFamily="34" charset="0"/>
                <a:ea typeface="+mn-ea"/>
                <a:cs typeface="+mn-cs"/>
              </a:rPr>
              <a:t>Contención</a:t>
            </a:r>
            <a:endParaRPr kumimoji="0" lang="es-CL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ahnschrift" panose="020B0502040204020203" pitchFamily="34" charset="0"/>
              <a:ea typeface="+mn-ea"/>
              <a:cs typeface="+mn-cs"/>
            </a:endParaRPr>
          </a:p>
          <a:p>
            <a:endParaRPr lang="es-CL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02ED5DB4-1959-E08B-11EF-A09CD94C0254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 sz="12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12</a:t>
            </a:fld>
            <a:endParaRPr lang="es-CL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12866889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3742D2-FF93-C810-5F76-9D66168D9D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85155D78-29A2-A021-BFC7-09361871C66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70821D1B-6ADF-3D36-A955-1B4ED24AA16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EMPRESA: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-</a:t>
            </a:r>
            <a:r>
              <a:rPr lang="es-CL" sz="1200" kern="1200" dirty="0">
                <a:solidFill>
                  <a:prstClr val="white"/>
                </a:solidFill>
                <a:latin typeface="Bahnschrift" panose="020B0502040204020203" pitchFamily="34" charset="0"/>
                <a:ea typeface="+mn-ea"/>
                <a:cs typeface="+mn-cs"/>
              </a:rPr>
              <a:t> Becas CCHC</a:t>
            </a:r>
            <a:endParaRPr kumimoji="0" lang="es-CL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ahnschrift" panose="020B0502040204020203" pitchFamily="34" charset="0"/>
              <a:ea typeface="+mn-ea"/>
              <a:cs typeface="+mn-cs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s-CL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- Beneficio </a:t>
            </a:r>
            <a:r>
              <a:rPr kumimoji="0" lang="es-CL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Gym</a:t>
            </a:r>
            <a:endParaRPr kumimoji="0" lang="es-CL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ahnschrift" panose="020B0502040204020203" pitchFamily="34" charset="0"/>
              <a:ea typeface="+mn-ea"/>
              <a:cs typeface="+mn-cs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s-CL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- Contacto por desastre medioambientales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kumimoji="0" lang="es-CL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ahnschrift" panose="020B0502040204020203" pitchFamily="34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CAJA DE COMPENSACIÓN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-</a:t>
            </a:r>
            <a:r>
              <a:rPr lang="es-CL" sz="1200" kern="1200" dirty="0">
                <a:solidFill>
                  <a:prstClr val="white"/>
                </a:solidFill>
                <a:latin typeface="Bahnschrift" panose="020B0502040204020203" pitchFamily="34" charset="0"/>
                <a:ea typeface="+mn-ea"/>
                <a:cs typeface="+mn-cs"/>
              </a:rPr>
              <a:t>Asignación familiar</a:t>
            </a:r>
            <a:endParaRPr kumimoji="0" lang="es-CL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ahnschrift" panose="020B0502040204020203" pitchFamily="34" charset="0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kumimoji="0" lang="es-CL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ahnschrift" panose="020B0502040204020203" pitchFamily="34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SALUD: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-</a:t>
            </a:r>
            <a:r>
              <a:rPr lang="es-CL" sz="1200" kern="1200" dirty="0">
                <a:solidFill>
                  <a:prstClr val="white"/>
                </a:solidFill>
                <a:latin typeface="Bahnschrift" panose="020B0502040204020203" pitchFamily="34" charset="0"/>
                <a:ea typeface="+mn-ea"/>
                <a:cs typeface="+mn-cs"/>
              </a:rPr>
              <a:t>Acreditación invalidez</a:t>
            </a:r>
            <a:endParaRPr kumimoji="0" lang="es-CL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ahnschrift" panose="020B0502040204020203" pitchFamily="34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-</a:t>
            </a:r>
            <a:r>
              <a:rPr lang="es-CL" sz="1200" kern="1200" dirty="0">
                <a:solidFill>
                  <a:prstClr val="white"/>
                </a:solidFill>
                <a:latin typeface="Bahnschrift" panose="020B0502040204020203" pitchFamily="34" charset="0"/>
                <a:ea typeface="+mn-ea"/>
                <a:cs typeface="+mn-cs"/>
              </a:rPr>
              <a:t>Contención</a:t>
            </a:r>
            <a:endParaRPr kumimoji="0" lang="es-CL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ahnschrift" panose="020B0502040204020203" pitchFamily="34" charset="0"/>
              <a:ea typeface="+mn-ea"/>
              <a:cs typeface="+mn-cs"/>
            </a:endParaRPr>
          </a:p>
          <a:p>
            <a:endParaRPr lang="es-CL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3D9B5053-001D-58AC-79D6-CF246C15CEFE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 sz="12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13</a:t>
            </a:fld>
            <a:endParaRPr lang="es-CL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9641924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g2a7d61f4c11_1_13:notes"/>
          <p:cNvSpPr txBox="1">
            <a:spLocks noGrp="1"/>
          </p:cNvSpPr>
          <p:nvPr>
            <p:ph type="body" idx="1"/>
          </p:nvPr>
        </p:nvSpPr>
        <p:spPr>
          <a:xfrm>
            <a:off x="710248" y="4349363"/>
            <a:ext cx="5681980" cy="3558718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dirty="0"/>
              <a:t>Nombre de obra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dirty="0"/>
              <a:t>Edificio nombre y cantidad de personas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s-ES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dirty="0"/>
              <a:t>En la charlas poner el </a:t>
            </a:r>
            <a:r>
              <a:rPr lang="es-ES" dirty="0" err="1"/>
              <a:t>desgloce</a:t>
            </a:r>
            <a:r>
              <a:rPr lang="es-ES" dirty="0"/>
              <a:t>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s-ES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77" name="Google Shape;177;g2a7d61f4c11_1_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839788" y="1130300"/>
            <a:ext cx="5422900" cy="30495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5">
          <a:extLst>
            <a:ext uri="{FF2B5EF4-FFF2-40B4-BE49-F238E27FC236}">
              <a16:creationId xmlns:a16="http://schemas.microsoft.com/office/drawing/2014/main" id="{C1F1A478-C3EB-A36E-CE3F-B03177665A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g2a7d61f4c11_1_13:notes">
            <a:extLst>
              <a:ext uri="{FF2B5EF4-FFF2-40B4-BE49-F238E27FC236}">
                <a16:creationId xmlns:a16="http://schemas.microsoft.com/office/drawing/2014/main" id="{3627461C-76E5-32A8-6806-F107E690CA9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10248" y="4349363"/>
            <a:ext cx="5681980" cy="3558718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dirty="0"/>
              <a:t>Nombre de obra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dirty="0"/>
              <a:t>Edificio nombre y cantidad de personas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s-ES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dirty="0"/>
              <a:t>En la charlas poner el </a:t>
            </a:r>
            <a:r>
              <a:rPr lang="es-ES" dirty="0" err="1"/>
              <a:t>desgloce</a:t>
            </a:r>
            <a:r>
              <a:rPr lang="es-ES" dirty="0"/>
              <a:t>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s-ES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77" name="Google Shape;177;g2a7d61f4c11_1_13:notes">
            <a:extLst>
              <a:ext uri="{FF2B5EF4-FFF2-40B4-BE49-F238E27FC236}">
                <a16:creationId xmlns:a16="http://schemas.microsoft.com/office/drawing/2014/main" id="{2B24DA51-8E12-FC88-541A-6878CB93CCD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839788" y="1130300"/>
            <a:ext cx="5422900" cy="30495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98736592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5">
          <a:extLst>
            <a:ext uri="{FF2B5EF4-FFF2-40B4-BE49-F238E27FC236}">
              <a16:creationId xmlns:a16="http://schemas.microsoft.com/office/drawing/2014/main" id="{3B8522C9-EB14-A985-87FE-97306E9799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g2a7d61f4c11_1_13:notes">
            <a:extLst>
              <a:ext uri="{FF2B5EF4-FFF2-40B4-BE49-F238E27FC236}">
                <a16:creationId xmlns:a16="http://schemas.microsoft.com/office/drawing/2014/main" id="{AD96AF47-BC92-929D-F084-F9FFE26C46D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10248" y="4349363"/>
            <a:ext cx="5681980" cy="3558718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dirty="0"/>
              <a:t>Nombre de obra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dirty="0"/>
              <a:t>Edificio nombre y cantidad de personas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s-ES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dirty="0"/>
              <a:t>En la charlas poner el </a:t>
            </a:r>
            <a:r>
              <a:rPr lang="es-ES" dirty="0" err="1"/>
              <a:t>desgloce</a:t>
            </a:r>
            <a:r>
              <a:rPr lang="es-ES" dirty="0"/>
              <a:t>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s-ES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77" name="Google Shape;177;g2a7d61f4c11_1_13:notes">
            <a:extLst>
              <a:ext uri="{FF2B5EF4-FFF2-40B4-BE49-F238E27FC236}">
                <a16:creationId xmlns:a16="http://schemas.microsoft.com/office/drawing/2014/main" id="{F2449542-D928-EF5E-9294-C1CB0317E1B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839788" y="1130300"/>
            <a:ext cx="5422900" cy="30495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23517955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5">
          <a:extLst>
            <a:ext uri="{FF2B5EF4-FFF2-40B4-BE49-F238E27FC236}">
              <a16:creationId xmlns:a16="http://schemas.microsoft.com/office/drawing/2014/main" id="{2F0C8545-F058-1D27-2595-929F2741E8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g2a7d61f4c11_1_13:notes">
            <a:extLst>
              <a:ext uri="{FF2B5EF4-FFF2-40B4-BE49-F238E27FC236}">
                <a16:creationId xmlns:a16="http://schemas.microsoft.com/office/drawing/2014/main" id="{49D3FA65-CCD5-D28D-444E-C0E931CBAF8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10248" y="4349363"/>
            <a:ext cx="5681980" cy="3558718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dirty="0"/>
              <a:t>Nombre de obra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dirty="0"/>
              <a:t>Edificio nombre y cantidad de personas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s-ES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dirty="0"/>
              <a:t>En la charlas poner el </a:t>
            </a:r>
            <a:r>
              <a:rPr lang="es-ES" dirty="0" err="1"/>
              <a:t>desgloce</a:t>
            </a:r>
            <a:r>
              <a:rPr lang="es-ES" dirty="0"/>
              <a:t>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s-ES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77" name="Google Shape;177;g2a7d61f4c11_1_13:notes">
            <a:extLst>
              <a:ext uri="{FF2B5EF4-FFF2-40B4-BE49-F238E27FC236}">
                <a16:creationId xmlns:a16="http://schemas.microsoft.com/office/drawing/2014/main" id="{6A4F708F-3D8F-A4F5-3990-F8896385DD2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839788" y="1130300"/>
            <a:ext cx="5422900" cy="30495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93703163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8:notes"/>
          <p:cNvSpPr txBox="1">
            <a:spLocks noGrp="1"/>
          </p:cNvSpPr>
          <p:nvPr>
            <p:ph type="body" idx="1"/>
          </p:nvPr>
        </p:nvSpPr>
        <p:spPr>
          <a:xfrm>
            <a:off x="710248" y="4349363"/>
            <a:ext cx="5681980" cy="355857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6" name="Google Shape;186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839788" y="1130300"/>
            <a:ext cx="5422900" cy="30495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p9:notes"/>
          <p:cNvSpPr txBox="1">
            <a:spLocks noGrp="1"/>
          </p:cNvSpPr>
          <p:nvPr>
            <p:ph type="body" idx="1"/>
          </p:nvPr>
        </p:nvSpPr>
        <p:spPr>
          <a:xfrm>
            <a:off x="710248" y="4349363"/>
            <a:ext cx="5681980" cy="355857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5" name="Google Shape;195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839788" y="1130300"/>
            <a:ext cx="5422900" cy="30495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2:notes"/>
          <p:cNvSpPr txBox="1">
            <a:spLocks noGrp="1"/>
          </p:cNvSpPr>
          <p:nvPr>
            <p:ph type="body" idx="1"/>
          </p:nvPr>
        </p:nvSpPr>
        <p:spPr>
          <a:xfrm>
            <a:off x="710248" y="4349363"/>
            <a:ext cx="5681980" cy="355857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9" name="Google Shape;9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839788" y="1130300"/>
            <a:ext cx="5422900" cy="30495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3:notes"/>
          <p:cNvSpPr txBox="1">
            <a:spLocks noGrp="1"/>
          </p:cNvSpPr>
          <p:nvPr>
            <p:ph type="body" idx="1"/>
          </p:nvPr>
        </p:nvSpPr>
        <p:spPr>
          <a:xfrm>
            <a:off x="710248" y="4349363"/>
            <a:ext cx="5681980" cy="355857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" name="Google Shape;123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839788" y="1130300"/>
            <a:ext cx="5422900" cy="30495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839788" y="1130300"/>
            <a:ext cx="5422900" cy="30495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32" name="Google Shape;132;p4:notes"/>
          <p:cNvSpPr txBox="1">
            <a:spLocks noGrp="1"/>
          </p:cNvSpPr>
          <p:nvPr>
            <p:ph type="body" idx="1"/>
          </p:nvPr>
        </p:nvSpPr>
        <p:spPr>
          <a:xfrm>
            <a:off x="710248" y="4349363"/>
            <a:ext cx="5681980" cy="35585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33" name="Google Shape;133;p4:notes"/>
          <p:cNvSpPr txBox="1">
            <a:spLocks noGrp="1"/>
          </p:cNvSpPr>
          <p:nvPr>
            <p:ph type="sldNum" idx="12"/>
          </p:nvPr>
        </p:nvSpPr>
        <p:spPr>
          <a:xfrm>
            <a:off x="4023092" y="8584188"/>
            <a:ext cx="3077739" cy="453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4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CL" dirty="0"/>
              <a:t>Porcentaje </a:t>
            </a:r>
          </a:p>
          <a:p>
            <a:endParaRPr lang="es-CL" dirty="0"/>
          </a:p>
          <a:p>
            <a:endParaRPr lang="es-CL" dirty="0"/>
          </a:p>
          <a:p>
            <a:r>
              <a:rPr lang="es-CL" dirty="0"/>
              <a:t>MAYO </a:t>
            </a:r>
            <a:r>
              <a:rPr lang="es-CL" dirty="0">
                <a:sym typeface="Wingdings" pitchFamily="2" charset="2"/>
              </a:rPr>
              <a:t> CONSTRUYE TRANQUILO</a:t>
            </a:r>
          </a:p>
          <a:p>
            <a:r>
              <a:rPr lang="es-CL" dirty="0">
                <a:sym typeface="Wingdings" pitchFamily="2" charset="2"/>
              </a:rPr>
              <a:t>ENERO FEB INCENDIOS</a:t>
            </a:r>
          </a:p>
          <a:p>
            <a:r>
              <a:rPr lang="es-CL" dirty="0">
                <a:sym typeface="Wingdings" pitchFamily="2" charset="2"/>
              </a:rPr>
              <a:t>JUNIO MINVU</a:t>
            </a:r>
          </a:p>
          <a:p>
            <a:endParaRPr lang="es-CL" dirty="0">
              <a:sym typeface="Wingdings" pitchFamily="2" charset="2"/>
            </a:endParaRPr>
          </a:p>
          <a:p>
            <a:r>
              <a:rPr lang="es-CL" dirty="0">
                <a:sym typeface="Wingdings" pitchFamily="2" charset="2"/>
              </a:rPr>
              <a:t>PROGRM PROTESIS Y PROGRAMA MUJER  JULIO </a:t>
            </a:r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r>
              <a:rPr lang="es-CL" dirty="0"/>
              <a:t>Ojo con </a:t>
            </a:r>
            <a:r>
              <a:rPr lang="es-CL"/>
              <a:t>la subcategorías </a:t>
            </a:r>
            <a:endParaRPr lang="es-C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C9B97C1-83C6-4B7C-BD1F-75EFACE8E8FF}" type="slidenum">
              <a:rPr kumimoji="0" lang="es-CL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s-CL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9712550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EMPRESA: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-</a:t>
            </a:r>
            <a:r>
              <a:rPr lang="es-CL" sz="1200" kern="1200" dirty="0">
                <a:solidFill>
                  <a:prstClr val="white"/>
                </a:solidFill>
                <a:latin typeface="Bahnschrift" panose="020B0502040204020203" pitchFamily="34" charset="0"/>
                <a:ea typeface="+mn-ea"/>
                <a:cs typeface="+mn-cs"/>
              </a:rPr>
              <a:t> Becas CCHC</a:t>
            </a:r>
            <a:endParaRPr kumimoji="0" lang="es-CL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ahnschrift" panose="020B0502040204020203" pitchFamily="34" charset="0"/>
              <a:ea typeface="+mn-ea"/>
              <a:cs typeface="+mn-cs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s-CL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- Beneficio </a:t>
            </a:r>
            <a:r>
              <a:rPr kumimoji="0" lang="es-CL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Gym</a:t>
            </a:r>
            <a:endParaRPr kumimoji="0" lang="es-CL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ahnschrift" panose="020B0502040204020203" pitchFamily="34" charset="0"/>
              <a:ea typeface="+mn-ea"/>
              <a:cs typeface="+mn-cs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s-CL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- Contacto por desastre medioambientales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kumimoji="0" lang="es-CL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ahnschrift" panose="020B0502040204020203" pitchFamily="34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CAJA DE COMPENSACIÓN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-</a:t>
            </a:r>
            <a:r>
              <a:rPr lang="es-CL" sz="1200" kern="1200" dirty="0">
                <a:solidFill>
                  <a:prstClr val="white"/>
                </a:solidFill>
                <a:latin typeface="Bahnschrift" panose="020B0502040204020203" pitchFamily="34" charset="0"/>
                <a:ea typeface="+mn-ea"/>
                <a:cs typeface="+mn-cs"/>
              </a:rPr>
              <a:t>Asignación familiar</a:t>
            </a:r>
            <a:endParaRPr kumimoji="0" lang="es-CL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ahnschrift" panose="020B0502040204020203" pitchFamily="34" charset="0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kumimoji="0" lang="es-CL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ahnschrift" panose="020B0502040204020203" pitchFamily="34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SALUD: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-</a:t>
            </a:r>
            <a:r>
              <a:rPr lang="es-CL" sz="1200" kern="1200" dirty="0">
                <a:solidFill>
                  <a:prstClr val="white"/>
                </a:solidFill>
                <a:latin typeface="Bahnschrift" panose="020B0502040204020203" pitchFamily="34" charset="0"/>
                <a:ea typeface="+mn-ea"/>
                <a:cs typeface="+mn-cs"/>
              </a:rPr>
              <a:t>Acreditación invalidez</a:t>
            </a:r>
            <a:endParaRPr kumimoji="0" lang="es-CL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ahnschrift" panose="020B0502040204020203" pitchFamily="34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-</a:t>
            </a:r>
            <a:r>
              <a:rPr lang="es-CL" sz="1200" kern="1200" dirty="0">
                <a:solidFill>
                  <a:prstClr val="white"/>
                </a:solidFill>
                <a:latin typeface="Bahnschrift" panose="020B0502040204020203" pitchFamily="34" charset="0"/>
                <a:ea typeface="+mn-ea"/>
                <a:cs typeface="+mn-cs"/>
              </a:rPr>
              <a:t>Contención</a:t>
            </a:r>
            <a:endParaRPr kumimoji="0" lang="es-CL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ahnschrift" panose="020B0502040204020203" pitchFamily="34" charset="0"/>
              <a:ea typeface="+mn-ea"/>
              <a:cs typeface="+mn-cs"/>
            </a:endParaRPr>
          </a:p>
          <a:p>
            <a:endParaRPr lang="es-C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 sz="12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6</a:t>
            </a:fld>
            <a:endParaRPr lang="es-CL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53576946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5547A3-E809-0EA4-3B8B-5D5A2CC9C5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4409E8B5-AC0E-BC32-4207-A8B7B18B03A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55688499-35D4-7161-FA03-FD6A38001B2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EMPRESA: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-</a:t>
            </a:r>
            <a:r>
              <a:rPr lang="es-CL" sz="1200" kern="1200" dirty="0">
                <a:solidFill>
                  <a:prstClr val="white"/>
                </a:solidFill>
                <a:latin typeface="Bahnschrift" panose="020B0502040204020203" pitchFamily="34" charset="0"/>
                <a:ea typeface="+mn-ea"/>
                <a:cs typeface="+mn-cs"/>
              </a:rPr>
              <a:t> Becas CCHC</a:t>
            </a:r>
            <a:endParaRPr kumimoji="0" lang="es-CL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ahnschrift" panose="020B0502040204020203" pitchFamily="34" charset="0"/>
              <a:ea typeface="+mn-ea"/>
              <a:cs typeface="+mn-cs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s-CL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- Beneficio </a:t>
            </a:r>
            <a:r>
              <a:rPr kumimoji="0" lang="es-CL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Gym</a:t>
            </a:r>
            <a:endParaRPr kumimoji="0" lang="es-CL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ahnschrift" panose="020B0502040204020203" pitchFamily="34" charset="0"/>
              <a:ea typeface="+mn-ea"/>
              <a:cs typeface="+mn-cs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s-CL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- Contacto por desastre medioambientales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kumimoji="0" lang="es-CL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ahnschrift" panose="020B0502040204020203" pitchFamily="34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CAJA DE COMPENSACIÓN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-</a:t>
            </a:r>
            <a:r>
              <a:rPr lang="es-CL" sz="1200" kern="1200" dirty="0">
                <a:solidFill>
                  <a:prstClr val="white"/>
                </a:solidFill>
                <a:latin typeface="Bahnschrift" panose="020B0502040204020203" pitchFamily="34" charset="0"/>
                <a:ea typeface="+mn-ea"/>
                <a:cs typeface="+mn-cs"/>
              </a:rPr>
              <a:t>Asignación familiar</a:t>
            </a:r>
            <a:endParaRPr kumimoji="0" lang="es-CL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ahnschrift" panose="020B0502040204020203" pitchFamily="34" charset="0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kumimoji="0" lang="es-CL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ahnschrift" panose="020B0502040204020203" pitchFamily="34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SALUD: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-</a:t>
            </a:r>
            <a:r>
              <a:rPr lang="es-CL" sz="1200" kern="1200" dirty="0">
                <a:solidFill>
                  <a:prstClr val="white"/>
                </a:solidFill>
                <a:latin typeface="Bahnschrift" panose="020B0502040204020203" pitchFamily="34" charset="0"/>
                <a:ea typeface="+mn-ea"/>
                <a:cs typeface="+mn-cs"/>
              </a:rPr>
              <a:t>Acreditación invalidez</a:t>
            </a:r>
            <a:endParaRPr kumimoji="0" lang="es-CL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ahnschrift" panose="020B0502040204020203" pitchFamily="34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-</a:t>
            </a:r>
            <a:r>
              <a:rPr lang="es-CL" sz="1200" kern="1200" dirty="0">
                <a:solidFill>
                  <a:prstClr val="white"/>
                </a:solidFill>
                <a:latin typeface="Bahnschrift" panose="020B0502040204020203" pitchFamily="34" charset="0"/>
                <a:ea typeface="+mn-ea"/>
                <a:cs typeface="+mn-cs"/>
              </a:rPr>
              <a:t>Contención</a:t>
            </a:r>
            <a:endParaRPr kumimoji="0" lang="es-CL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ahnschrift" panose="020B0502040204020203" pitchFamily="34" charset="0"/>
              <a:ea typeface="+mn-ea"/>
              <a:cs typeface="+mn-cs"/>
            </a:endParaRPr>
          </a:p>
          <a:p>
            <a:endParaRPr lang="es-CL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3F442389-56A5-AE5B-5078-E190AFAE1450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 sz="12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7</a:t>
            </a:fld>
            <a:endParaRPr lang="es-CL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8590779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D5DBD7-CB1E-E07D-8D16-E0D70C4742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66815E73-22F7-27F5-0427-3A9941BD30D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E3F4010A-C227-3918-E936-6222060B9EE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EMPRESA: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-</a:t>
            </a:r>
            <a:r>
              <a:rPr lang="es-CL" sz="1200" kern="1200" dirty="0">
                <a:solidFill>
                  <a:prstClr val="white"/>
                </a:solidFill>
                <a:latin typeface="Bahnschrift" panose="020B0502040204020203" pitchFamily="34" charset="0"/>
                <a:ea typeface="+mn-ea"/>
                <a:cs typeface="+mn-cs"/>
              </a:rPr>
              <a:t> Becas CCHC</a:t>
            </a:r>
            <a:endParaRPr kumimoji="0" lang="es-CL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ahnschrift" panose="020B0502040204020203" pitchFamily="34" charset="0"/>
              <a:ea typeface="+mn-ea"/>
              <a:cs typeface="+mn-cs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s-CL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- Beneficio </a:t>
            </a:r>
            <a:r>
              <a:rPr kumimoji="0" lang="es-CL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Gym</a:t>
            </a:r>
            <a:endParaRPr kumimoji="0" lang="es-CL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ahnschrift" panose="020B0502040204020203" pitchFamily="34" charset="0"/>
              <a:ea typeface="+mn-ea"/>
              <a:cs typeface="+mn-cs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s-CL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- Contacto por desastre medioambientales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kumimoji="0" lang="es-CL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ahnschrift" panose="020B0502040204020203" pitchFamily="34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CAJA DE COMPENSACIÓN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-</a:t>
            </a:r>
            <a:r>
              <a:rPr lang="es-CL" sz="1200" kern="1200" dirty="0">
                <a:solidFill>
                  <a:prstClr val="white"/>
                </a:solidFill>
                <a:latin typeface="Bahnschrift" panose="020B0502040204020203" pitchFamily="34" charset="0"/>
                <a:ea typeface="+mn-ea"/>
                <a:cs typeface="+mn-cs"/>
              </a:rPr>
              <a:t>Asignación familiar</a:t>
            </a:r>
            <a:endParaRPr kumimoji="0" lang="es-CL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ahnschrift" panose="020B0502040204020203" pitchFamily="34" charset="0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kumimoji="0" lang="es-CL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ahnschrift" panose="020B0502040204020203" pitchFamily="34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SALUD: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-</a:t>
            </a:r>
            <a:r>
              <a:rPr lang="es-CL" sz="1200" kern="1200" dirty="0">
                <a:solidFill>
                  <a:prstClr val="white"/>
                </a:solidFill>
                <a:latin typeface="Bahnschrift" panose="020B0502040204020203" pitchFamily="34" charset="0"/>
                <a:ea typeface="+mn-ea"/>
                <a:cs typeface="+mn-cs"/>
              </a:rPr>
              <a:t>Acreditación invalidez</a:t>
            </a:r>
            <a:endParaRPr kumimoji="0" lang="es-CL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ahnschrift" panose="020B0502040204020203" pitchFamily="34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-</a:t>
            </a:r>
            <a:r>
              <a:rPr lang="es-CL" sz="1200" kern="1200" dirty="0">
                <a:solidFill>
                  <a:prstClr val="white"/>
                </a:solidFill>
                <a:latin typeface="Bahnschrift" panose="020B0502040204020203" pitchFamily="34" charset="0"/>
                <a:ea typeface="+mn-ea"/>
                <a:cs typeface="+mn-cs"/>
              </a:rPr>
              <a:t>Contención</a:t>
            </a:r>
            <a:endParaRPr kumimoji="0" lang="es-CL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ahnschrift" panose="020B0502040204020203" pitchFamily="34" charset="0"/>
              <a:ea typeface="+mn-ea"/>
              <a:cs typeface="+mn-cs"/>
            </a:endParaRPr>
          </a:p>
          <a:p>
            <a:endParaRPr lang="es-CL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C1CA0C62-A68F-F44C-6441-8C31C207AAD0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 sz="12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8</a:t>
            </a:fld>
            <a:endParaRPr lang="es-CL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76802263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D2816C-E3E0-9246-A1C2-0333E63B34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54837222-01CD-08BD-9386-4E14310E828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2D6626D6-8E1E-C061-CBEB-B6B22F9B52D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EMPRESA: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-</a:t>
            </a:r>
            <a:r>
              <a:rPr lang="es-CL" sz="1200" kern="1200" dirty="0">
                <a:solidFill>
                  <a:prstClr val="white"/>
                </a:solidFill>
                <a:latin typeface="Bahnschrift" panose="020B0502040204020203" pitchFamily="34" charset="0"/>
                <a:ea typeface="+mn-ea"/>
                <a:cs typeface="+mn-cs"/>
              </a:rPr>
              <a:t> Becas CCHC</a:t>
            </a:r>
            <a:endParaRPr kumimoji="0" lang="es-CL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ahnschrift" panose="020B0502040204020203" pitchFamily="34" charset="0"/>
              <a:ea typeface="+mn-ea"/>
              <a:cs typeface="+mn-cs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s-CL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- Beneficio </a:t>
            </a:r>
            <a:r>
              <a:rPr kumimoji="0" lang="es-CL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Gym</a:t>
            </a:r>
            <a:endParaRPr kumimoji="0" lang="es-CL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ahnschrift" panose="020B0502040204020203" pitchFamily="34" charset="0"/>
              <a:ea typeface="+mn-ea"/>
              <a:cs typeface="+mn-cs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s-CL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- Contacto por desastre medioambientales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kumimoji="0" lang="es-CL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ahnschrift" panose="020B0502040204020203" pitchFamily="34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CAJA DE COMPENSACIÓN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-</a:t>
            </a:r>
            <a:r>
              <a:rPr lang="es-CL" sz="1200" kern="1200" dirty="0">
                <a:solidFill>
                  <a:prstClr val="white"/>
                </a:solidFill>
                <a:latin typeface="Bahnschrift" panose="020B0502040204020203" pitchFamily="34" charset="0"/>
                <a:ea typeface="+mn-ea"/>
                <a:cs typeface="+mn-cs"/>
              </a:rPr>
              <a:t>Asignación familiar</a:t>
            </a:r>
            <a:endParaRPr kumimoji="0" lang="es-CL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ahnschrift" panose="020B0502040204020203" pitchFamily="34" charset="0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kumimoji="0" lang="es-CL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ahnschrift" panose="020B0502040204020203" pitchFamily="34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SALUD: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-</a:t>
            </a:r>
            <a:r>
              <a:rPr lang="es-CL" sz="1200" kern="1200" dirty="0">
                <a:solidFill>
                  <a:prstClr val="white"/>
                </a:solidFill>
                <a:latin typeface="Bahnschrift" panose="020B0502040204020203" pitchFamily="34" charset="0"/>
                <a:ea typeface="+mn-ea"/>
                <a:cs typeface="+mn-cs"/>
              </a:rPr>
              <a:t>Acreditación invalidez</a:t>
            </a:r>
            <a:endParaRPr kumimoji="0" lang="es-CL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ahnschrift" panose="020B0502040204020203" pitchFamily="34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-</a:t>
            </a:r>
            <a:r>
              <a:rPr lang="es-CL" sz="1200" kern="1200" dirty="0">
                <a:solidFill>
                  <a:prstClr val="white"/>
                </a:solidFill>
                <a:latin typeface="Bahnschrift" panose="020B0502040204020203" pitchFamily="34" charset="0"/>
                <a:ea typeface="+mn-ea"/>
                <a:cs typeface="+mn-cs"/>
              </a:rPr>
              <a:t>Contención</a:t>
            </a:r>
            <a:endParaRPr kumimoji="0" lang="es-CL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ahnschrift" panose="020B0502040204020203" pitchFamily="34" charset="0"/>
              <a:ea typeface="+mn-ea"/>
              <a:cs typeface="+mn-cs"/>
            </a:endParaRPr>
          </a:p>
          <a:p>
            <a:endParaRPr lang="es-CL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CBD240C9-CEED-9128-9E61-5203DA019C2F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 sz="12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9</a:t>
            </a:fld>
            <a:endParaRPr lang="es-CL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8223435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objetos" type="obj">
  <p:cSld name="OBJECT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1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8" name="Google Shape;18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texto vertical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2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20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2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2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2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vertical y texto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21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21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2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2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2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1424B66-BDB3-292A-8827-DCB1BB6D2FA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C36FBA41-07AE-ED5B-5945-48962C1358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4A2329F-A051-3A56-33E0-9DE941F060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5E493-2DAE-46E3-9F84-3D9570F36593}" type="datetimeFigureOut">
              <a:rPr lang="es-CL" smtClean="0"/>
              <a:t>21-09-24</a:t>
            </a:fld>
            <a:endParaRPr lang="es-CL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75B4D68-0C80-20AF-8F32-3AE826DE45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FFC0771-F79F-7002-3990-42AEFD3F42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27B64-C0F7-4A31-9B21-3FEC15EE5573}" type="slidenum">
              <a:rPr lang="es-CL" smtClean="0"/>
              <a:t>‹Nº›</a:t>
            </a:fld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35333452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B60C776-1615-0F03-BC4E-B4A478611A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65DCD28-04B3-E089-A835-34CA099D46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5D63F26-5AE6-F2A5-A831-48DFC90CFC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5E493-2DAE-46E3-9F84-3D9570F36593}" type="datetimeFigureOut">
              <a:rPr lang="es-CL" smtClean="0"/>
              <a:t>21-09-24</a:t>
            </a:fld>
            <a:endParaRPr lang="es-CL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F240500-B9E5-82AF-DEF5-EF9679AC0F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09F408D-2999-EA1E-06C3-25BBEB697A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27B64-C0F7-4A31-9B21-3FEC15EE5573}" type="slidenum">
              <a:rPr lang="es-CL" smtClean="0"/>
              <a:t>‹Nº›</a:t>
            </a:fld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46660811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A8C9442-030B-8052-FA82-79669BEF2C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281F3699-7770-3FF5-8DBA-096FB1095B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7D25154-18FE-CECE-1896-B0D6C9931D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5E493-2DAE-46E3-9F84-3D9570F36593}" type="datetimeFigureOut">
              <a:rPr lang="es-CL" smtClean="0"/>
              <a:t>21-09-24</a:t>
            </a:fld>
            <a:endParaRPr lang="es-CL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ED7AD80-E19D-B4ED-CEE4-A61EC94247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F2A403E-99F5-BF6F-CC12-59787D2723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27B64-C0F7-4A31-9B21-3FEC15EE5573}" type="slidenum">
              <a:rPr lang="es-CL" smtClean="0"/>
              <a:t>‹Nº›</a:t>
            </a:fld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85350512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78E4815-39D9-D039-1176-860E8CD7BC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94558BA-ACD9-4B6C-6B13-E980ECFC54E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914C3B46-267D-A373-0069-E5DC9FD745C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43E3DF7C-36B2-5476-D4D0-5278DA66D8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5E493-2DAE-46E3-9F84-3D9570F36593}" type="datetimeFigureOut">
              <a:rPr lang="es-CL" smtClean="0"/>
              <a:t>21-09-24</a:t>
            </a:fld>
            <a:endParaRPr lang="es-CL" dirty="0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6F03956A-76E2-B6C5-3298-EEC83687A5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2B230C9-DDC3-1574-952B-EA1AFCFF35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27B64-C0F7-4A31-9B21-3FEC15EE5573}" type="slidenum">
              <a:rPr lang="es-CL" smtClean="0"/>
              <a:t>‹Nº›</a:t>
            </a:fld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42406575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39E97B2-C880-6960-9A1F-098D52FFDD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4625AC2C-B5FB-8D84-CC4B-91E1D43B37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9AF45BD3-4FFA-8FF1-3703-724499F7633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ED323E80-C829-0D2F-A73C-22471DBE6FD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23A183CE-7539-AD54-7F4D-61C9D36CF4E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C447E044-BBBC-EBB8-2740-EA67D712FD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5E493-2DAE-46E3-9F84-3D9570F36593}" type="datetimeFigureOut">
              <a:rPr lang="es-CL" smtClean="0"/>
              <a:t>21-09-24</a:t>
            </a:fld>
            <a:endParaRPr lang="es-CL" dirty="0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9B2F2FC8-867B-6E09-AB2C-01F00C0537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5509DEAC-40E7-7BA5-AA89-C053BEAA83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27B64-C0F7-4A31-9B21-3FEC15EE5573}" type="slidenum">
              <a:rPr lang="es-CL" smtClean="0"/>
              <a:t>‹Nº›</a:t>
            </a:fld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46425141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6C9D262-215B-2B5E-A451-CA6C31CCBC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A5F1C698-474E-1F32-2046-00BD1D887C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5E493-2DAE-46E3-9F84-3D9570F36593}" type="datetimeFigureOut">
              <a:rPr lang="es-CL" smtClean="0"/>
              <a:t>21-09-24</a:t>
            </a:fld>
            <a:endParaRPr lang="es-CL" dirty="0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B99E0804-B2C4-01B8-8B85-F6512DA9BC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58826682-9F11-33D9-DC3F-3B2725C27D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27B64-C0F7-4A31-9B21-3FEC15EE5573}" type="slidenum">
              <a:rPr lang="es-CL" smtClean="0"/>
              <a:t>‹Nº›</a:t>
            </a:fld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84557030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15C31781-482C-2DE0-FE0B-59E4163735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5E493-2DAE-46E3-9F84-3D9570F36593}" type="datetimeFigureOut">
              <a:rPr lang="es-CL" smtClean="0"/>
              <a:t>21-09-24</a:t>
            </a:fld>
            <a:endParaRPr lang="es-CL" dirty="0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D4254F67-7545-DC51-97DF-CFE3B9C216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D1DFE630-B320-22A9-8D02-671D5215B8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27B64-C0F7-4A31-9B21-3FEC15EE5573}" type="slidenum">
              <a:rPr lang="es-CL" smtClean="0"/>
              <a:t>‹Nº›</a:t>
            </a:fld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68725097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EB3F5B4-6ED3-7193-135A-85C78AFD7B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F2F0FCB-679A-06D7-5116-8D9CDEF7F4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5D39954A-2E52-D677-9A97-8CD879E1D56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F1FEBCAE-5F4B-B256-DD5C-6EC4659F51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5E493-2DAE-46E3-9F84-3D9570F36593}" type="datetimeFigureOut">
              <a:rPr lang="es-CL" smtClean="0"/>
              <a:t>21-09-24</a:t>
            </a:fld>
            <a:endParaRPr lang="es-CL" dirty="0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AAE6DDA4-5EC9-045A-7A21-2D10AB4F35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821C5D2-599A-EDB4-32F2-F15E5DE337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27B64-C0F7-4A31-9B21-3FEC15EE5573}" type="slidenum">
              <a:rPr lang="es-CL" smtClean="0"/>
              <a:t>‹Nº›</a:t>
            </a:fld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6618608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n con título" type="picTx">
  <p:cSld name="PICTURE_WITH_CAPTION_TEX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2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12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24" name="Google Shape;24;p12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25" name="Google Shape;25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3B1F0E3-7EDB-B6B9-D1FB-B1BE9CA306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3933168D-C555-4848-6DBD-01C46B98B39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 dirty="0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152DD1C0-D9FE-83E7-4668-FD86033CC4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90446C4-5A28-A35A-FD77-6E23F1CEA6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5E493-2DAE-46E3-9F84-3D9570F36593}" type="datetimeFigureOut">
              <a:rPr lang="es-CL" smtClean="0"/>
              <a:t>21-09-24</a:t>
            </a:fld>
            <a:endParaRPr lang="es-CL" dirty="0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BCFE0047-D2A8-8BC7-DFD7-0E2EC73717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0923EBC6-C6FD-537A-D692-AFEF18B720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27B64-C0F7-4A31-9B21-3FEC15EE5573}" type="slidenum">
              <a:rPr lang="es-CL" smtClean="0"/>
              <a:t>‹Nº›</a:t>
            </a:fld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17296719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6F033FE-EA20-3CC7-AD9A-10C91456B7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B9424DA7-A93F-B3CA-4CDF-B66EFECF0AA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42EF33F-0D71-7D27-F8B1-9F1B05ACFE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5E493-2DAE-46E3-9F84-3D9570F36593}" type="datetimeFigureOut">
              <a:rPr lang="es-CL" smtClean="0"/>
              <a:t>21-09-24</a:t>
            </a:fld>
            <a:endParaRPr lang="es-CL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96F5BC1-8512-69EB-026A-5CE79E7B74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60E4AB6-C3D1-9B75-32E7-53FF3E6D6A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27B64-C0F7-4A31-9B21-3FEC15EE5573}" type="slidenum">
              <a:rPr lang="es-CL" smtClean="0"/>
              <a:t>‹Nº›</a:t>
            </a:fld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1826733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C623A2C6-ADFE-1F66-4ACF-6BC01184A59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FFA27699-D130-B574-D026-EFD9AAF9436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1C4861E-0C86-CB3B-B82A-7756070014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5E493-2DAE-46E3-9F84-3D9570F36593}" type="datetimeFigureOut">
              <a:rPr lang="es-CL" smtClean="0"/>
              <a:t>21-09-24</a:t>
            </a:fld>
            <a:endParaRPr lang="es-CL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F9965E3-A5AA-847F-2344-41EBF28A9D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829E64D-E7E1-630D-00D5-34A3B959F4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27B64-C0F7-4A31-9B21-3FEC15EE5573}" type="slidenum">
              <a:rPr lang="es-CL" smtClean="0"/>
              <a:t>‹Nº›</a:t>
            </a:fld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9885318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apositiva de título" type="title">
  <p:cSld name="TITLE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13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13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31" name="Google Shape;31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cabezado de sección" type="secHead">
  <p:cSld name="SECTION_HEADER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14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14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7" name="Google Shape;37;p1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1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1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os objetos" type="twoObj">
  <p:cSld name="TWO_OBJECTS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1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3" name="Google Shape;43;p15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1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1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1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ción" type="twoTxTwoObj">
  <p:cSld name="TWO_OBJECTS_WITH_TEXT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16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16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0" name="Google Shape;50;p16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1" name="Google Shape;51;p16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2" name="Google Shape;52;p16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3" name="Google Shape;53;p1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1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1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lo el título" type="titleOnly">
  <p:cSld name="TITLE_ONLY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8" name="Google Shape;58;p1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 blanco" type="blank">
  <p:cSld name="BLANK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ido con título" type="objTx">
  <p:cSld name="OBJECT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9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9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8" name="Google Shape;68;p19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9" name="Google Shape;69;p1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lt1"/>
            </a:gs>
            <a:gs pos="50000">
              <a:srgbClr val="FAFAFA"/>
            </a:gs>
            <a:gs pos="100000">
              <a:srgbClr val="CECECE"/>
            </a:gs>
          </a:gsLst>
          <a:lin ang="5400000" scaled="0"/>
        </a:gra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0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F77FCD4D-A582-7854-E543-AAAD23109C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3C9C237-5DB8-58B0-C7AA-CC32367E62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4B7E2C2-B793-E680-6887-CAFBC1A43F6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F5E493-2DAE-46E3-9F84-3D9570F36593}" type="datetimeFigureOut">
              <a:rPr lang="es-CL" smtClean="0"/>
              <a:t>21-09-24</a:t>
            </a:fld>
            <a:endParaRPr lang="es-CL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3C989A6-5CF7-B59D-632F-613FD493DA6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F272443-5103-A671-4E1C-AECFE95D8AD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B27B64-C0F7-4A31-9B21-3FEC15EE5573}" type="slidenum">
              <a:rPr lang="es-CL" smtClean="0"/>
              <a:t>‹Nº›</a:t>
            </a:fld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4402772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Relationship Id="rId6" Type="http://schemas.openxmlformats.org/officeDocument/2006/relationships/chart" Target="../charts/chart9.xml"/><Relationship Id="rId5" Type="http://schemas.openxmlformats.org/officeDocument/2006/relationships/chart" Target="../charts/chart8.xml"/><Relationship Id="rId4" Type="http://schemas.openxmlformats.org/officeDocument/2006/relationships/image" Target="../media/image8.sv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.xml"/><Relationship Id="rId5" Type="http://schemas.openxmlformats.org/officeDocument/2006/relationships/chart" Target="../charts/chart10.xml"/><Relationship Id="rId4" Type="http://schemas.openxmlformats.org/officeDocument/2006/relationships/image" Target="../media/image8.sv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3.xml"/><Relationship Id="rId5" Type="http://schemas.openxmlformats.org/officeDocument/2006/relationships/chart" Target="../charts/chart11.xml"/><Relationship Id="rId4" Type="http://schemas.openxmlformats.org/officeDocument/2006/relationships/image" Target="../media/image8.sv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3.xml"/><Relationship Id="rId5" Type="http://schemas.openxmlformats.org/officeDocument/2006/relationships/chart" Target="../charts/chart12.xml"/><Relationship Id="rId4" Type="http://schemas.openxmlformats.org/officeDocument/2006/relationships/image" Target="../media/image8.sv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3.xml"/><Relationship Id="rId4" Type="http://schemas.openxmlformats.org/officeDocument/2006/relationships/chart" Target="../charts/chart1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3.xml"/><Relationship Id="rId4" Type="http://schemas.openxmlformats.org/officeDocument/2006/relationships/chart" Target="../charts/chart1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Relationship Id="rId5" Type="http://schemas.openxmlformats.org/officeDocument/2006/relationships/chart" Target="../charts/chart2.xml"/><Relationship Id="rId4" Type="http://schemas.openxmlformats.org/officeDocument/2006/relationships/image" Target="../media/image8.sv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Relationship Id="rId5" Type="http://schemas.openxmlformats.org/officeDocument/2006/relationships/chart" Target="../charts/chart3.xml"/><Relationship Id="rId4" Type="http://schemas.openxmlformats.org/officeDocument/2006/relationships/image" Target="../media/image8.sv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Relationship Id="rId6" Type="http://schemas.openxmlformats.org/officeDocument/2006/relationships/chart" Target="../charts/chart5.xml"/><Relationship Id="rId5" Type="http://schemas.openxmlformats.org/officeDocument/2006/relationships/chart" Target="../charts/chart4.xml"/><Relationship Id="rId4" Type="http://schemas.openxmlformats.org/officeDocument/2006/relationships/image" Target="../media/image8.sv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Relationship Id="rId5" Type="http://schemas.openxmlformats.org/officeDocument/2006/relationships/chart" Target="../charts/chart6.xml"/><Relationship Id="rId4" Type="http://schemas.openxmlformats.org/officeDocument/2006/relationships/image" Target="../media/image8.sv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Relationship Id="rId5" Type="http://schemas.openxmlformats.org/officeDocument/2006/relationships/chart" Target="../charts/chart7.xml"/><Relationship Id="rId4" Type="http://schemas.openxmlformats.org/officeDocument/2006/relationships/image" Target="../media/image8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9" name="Google Shape;89;p1"/>
          <p:cNvSpPr/>
          <p:nvPr/>
        </p:nvSpPr>
        <p:spPr>
          <a:xfrm flipH="1">
            <a:off x="0" y="-3"/>
            <a:ext cx="12192000" cy="6858000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rgbClr val="374C81"/>
              </a:gs>
            </a:gsLst>
            <a:lin ang="66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0" name="Google Shape;90;p1"/>
          <p:cNvSpPr/>
          <p:nvPr/>
        </p:nvSpPr>
        <p:spPr>
          <a:xfrm flipH="1">
            <a:off x="480861" y="0"/>
            <a:ext cx="7661934" cy="6858000"/>
          </a:xfrm>
          <a:prstGeom prst="rect">
            <a:avLst/>
          </a:prstGeom>
          <a:gradFill>
            <a:gsLst>
              <a:gs pos="0">
                <a:srgbClr val="374C81">
                  <a:alpha val="44705"/>
                </a:srgbClr>
              </a:gs>
              <a:gs pos="100000">
                <a:srgbClr val="000000">
                  <a:alpha val="28627"/>
                </a:srgbClr>
              </a:gs>
            </a:gsLst>
            <a:lin ang="120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" name="Google Shape;91;p1"/>
          <p:cNvSpPr/>
          <p:nvPr/>
        </p:nvSpPr>
        <p:spPr>
          <a:xfrm rot="10800000" flipH="1">
            <a:off x="480862" y="-6"/>
            <a:ext cx="11711138" cy="6410334"/>
          </a:xfrm>
          <a:prstGeom prst="rect">
            <a:avLst/>
          </a:prstGeom>
          <a:gradFill>
            <a:gsLst>
              <a:gs pos="0">
                <a:srgbClr val="4A66AC">
                  <a:alpha val="0"/>
                </a:srgbClr>
              </a:gs>
              <a:gs pos="100000">
                <a:srgbClr val="000000">
                  <a:alpha val="40784"/>
                </a:srgbClr>
              </a:gs>
            </a:gsLst>
            <a:lin ang="180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2" name="Google Shape;92;p1"/>
          <p:cNvSpPr txBox="1">
            <a:spLocks noGrp="1"/>
          </p:cNvSpPr>
          <p:nvPr>
            <p:ph type="title"/>
          </p:nvPr>
        </p:nvSpPr>
        <p:spPr>
          <a:xfrm>
            <a:off x="1208314" y="1763239"/>
            <a:ext cx="6313800" cy="3098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Font typeface="Calibri"/>
              <a:buNone/>
            </a:pPr>
            <a:r>
              <a:rPr lang="es-CL" sz="4800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Informe de Gestión</a:t>
            </a:r>
            <a:r>
              <a:rPr lang="es-CL" sz="4800" dirty="0">
                <a:solidFill>
                  <a:srgbClr val="FFFFFF"/>
                </a:solidFill>
              </a:rPr>
              <a:t> </a:t>
            </a:r>
            <a:br>
              <a:rPr lang="es-CL" sz="4800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s-CL" sz="3200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ENERO Y FEBRERO 2024</a:t>
            </a:r>
            <a:br>
              <a:rPr lang="es-CL" sz="4800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sz="4800" dirty="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3" name="Google Shape;93;p1"/>
          <p:cNvSpPr/>
          <p:nvPr/>
        </p:nvSpPr>
        <p:spPr>
          <a:xfrm rot="-5400000">
            <a:off x="4844797" y="-489206"/>
            <a:ext cx="2502408" cy="12191998"/>
          </a:xfrm>
          <a:prstGeom prst="rect">
            <a:avLst/>
          </a:prstGeom>
          <a:gradFill>
            <a:gsLst>
              <a:gs pos="0">
                <a:srgbClr val="4A66AC">
                  <a:alpha val="23921"/>
                </a:srgbClr>
              </a:gs>
              <a:gs pos="78000">
                <a:srgbClr val="253356">
                  <a:alpha val="0"/>
                </a:srgbClr>
              </a:gs>
              <a:gs pos="100000">
                <a:srgbClr val="253356">
                  <a:alpha val="0"/>
                </a:srgbClr>
              </a:gs>
            </a:gsLst>
            <a:lin ang="102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Google Shape;94;p1"/>
          <p:cNvSpPr/>
          <p:nvPr/>
        </p:nvSpPr>
        <p:spPr>
          <a:xfrm>
            <a:off x="6390589" y="1062544"/>
            <a:ext cx="4756162" cy="4756162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95" name="Google Shape;95;p1" descr="Un dibujo de una cara feliz&#10;&#10;Descripción generada automáticamente con confianza baja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39595" y="455026"/>
            <a:ext cx="1937437" cy="874972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Imagen 2">
            <a:extLst>
              <a:ext uri="{FF2B5EF4-FFF2-40B4-BE49-F238E27FC236}">
                <a16:creationId xmlns:a16="http://schemas.microsoft.com/office/drawing/2014/main" id="{AEFF1F9A-FC32-5D4D-E8EB-A11CD325A3E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25768" y="2435797"/>
            <a:ext cx="1779705" cy="1752983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E1B82E-75B4-83E2-6599-C2697D2AAF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rco de bloque 3">
            <a:extLst>
              <a:ext uri="{FF2B5EF4-FFF2-40B4-BE49-F238E27FC236}">
                <a16:creationId xmlns:a16="http://schemas.microsoft.com/office/drawing/2014/main" id="{137BFC3A-7A47-740B-CB1B-91B6BED286B2}"/>
              </a:ext>
            </a:extLst>
          </p:cNvPr>
          <p:cNvSpPr/>
          <p:nvPr/>
        </p:nvSpPr>
        <p:spPr>
          <a:xfrm rot="5400000">
            <a:off x="-468085" y="227859"/>
            <a:ext cx="2569028" cy="2525487"/>
          </a:xfrm>
          <a:prstGeom prst="blockArc">
            <a:avLst>
              <a:gd name="adj1" fmla="val 10800000"/>
              <a:gd name="adj2" fmla="val 42839"/>
              <a:gd name="adj3" fmla="val 9261"/>
            </a:avLst>
          </a:prstGeom>
          <a:gradFill>
            <a:gsLst>
              <a:gs pos="42000">
                <a:schemeClr val="accent1">
                  <a:lumMod val="50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2700000" scaled="0"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L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Círculo: vacío 4">
            <a:extLst>
              <a:ext uri="{FF2B5EF4-FFF2-40B4-BE49-F238E27FC236}">
                <a16:creationId xmlns:a16="http://schemas.microsoft.com/office/drawing/2014/main" id="{C6077FB8-2986-C7AC-27D2-255A036D5BDB}"/>
              </a:ext>
            </a:extLst>
          </p:cNvPr>
          <p:cNvSpPr/>
          <p:nvPr/>
        </p:nvSpPr>
        <p:spPr>
          <a:xfrm rot="16200000">
            <a:off x="81643" y="756440"/>
            <a:ext cx="1469571" cy="1468324"/>
          </a:xfrm>
          <a:prstGeom prst="donut">
            <a:avLst>
              <a:gd name="adj" fmla="val 11861"/>
            </a:avLst>
          </a:prstGeom>
          <a:gradFill>
            <a:gsLst>
              <a:gs pos="0">
                <a:schemeClr val="bg1">
                  <a:tint val="93000"/>
                  <a:satMod val="150000"/>
                  <a:shade val="98000"/>
                  <a:lumMod val="102000"/>
                </a:schemeClr>
              </a:gs>
              <a:gs pos="50000">
                <a:schemeClr val="bg1">
                  <a:tint val="98000"/>
                  <a:satMod val="130000"/>
                  <a:shade val="90000"/>
                  <a:lumMod val="103000"/>
                </a:schemeClr>
              </a:gs>
              <a:gs pos="100000">
                <a:schemeClr val="bg1">
                  <a:shade val="63000"/>
                  <a:satMod val="12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L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6" name="Gráfico 5" descr="Gráfico de barras con relleno sólido">
            <a:extLst>
              <a:ext uri="{FF2B5EF4-FFF2-40B4-BE49-F238E27FC236}">
                <a16:creationId xmlns:a16="http://schemas.microsoft.com/office/drawing/2014/main" id="{0934E93C-4A25-B2BD-0F47-9852878E0AC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70115" y="1033402"/>
            <a:ext cx="914400" cy="914400"/>
          </a:xfrm>
          <a:prstGeom prst="rect">
            <a:avLst/>
          </a:prstGeom>
        </p:spPr>
      </p:pic>
      <p:sp>
        <p:nvSpPr>
          <p:cNvPr id="7" name="CuadroTexto 6">
            <a:extLst>
              <a:ext uri="{FF2B5EF4-FFF2-40B4-BE49-F238E27FC236}">
                <a16:creationId xmlns:a16="http://schemas.microsoft.com/office/drawing/2014/main" id="{520135C1-63CF-CF08-99FD-EC736696D4A7}"/>
              </a:ext>
            </a:extLst>
          </p:cNvPr>
          <p:cNvSpPr txBox="1"/>
          <p:nvPr/>
        </p:nvSpPr>
        <p:spPr>
          <a:xfrm>
            <a:off x="2607754" y="591210"/>
            <a:ext cx="778985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oper Black" panose="0208090404030B020404" pitchFamily="18" charset="0"/>
                <a:ea typeface="+mn-ea"/>
                <a:cs typeface="+mn-cs"/>
              </a:rPr>
              <a:t>Categorización de casos </a:t>
            </a:r>
            <a:r>
              <a:rPr lang="es-CL" sz="2800" kern="1200" dirty="0">
                <a:solidFill>
                  <a:prstClr val="black"/>
                </a:solidFill>
                <a:latin typeface="Cooper Black" panose="0208090404030B020404" pitchFamily="18" charset="0"/>
                <a:ea typeface="+mn-ea"/>
                <a:cs typeface="+mn-cs"/>
              </a:rPr>
              <a:t>Mayo</a:t>
            </a:r>
            <a:r>
              <a:rPr kumimoji="0" lang="es-CL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oper Black" panose="0208090404030B020404" pitchFamily="18" charset="0"/>
                <a:ea typeface="+mn-ea"/>
                <a:cs typeface="+mn-cs"/>
              </a:rPr>
              <a:t> 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96FB6963-EC5D-DCF2-B494-B2E7116F3423}"/>
              </a:ext>
            </a:extLst>
          </p:cNvPr>
          <p:cNvGraphicFramePr>
            <a:graphicFrameLocks/>
          </p:cNvGraphicFramePr>
          <p:nvPr/>
        </p:nvGraphicFramePr>
        <p:xfrm>
          <a:off x="2247137" y="1630018"/>
          <a:ext cx="8818428" cy="447521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8" name="Gráfico 7">
            <a:extLst>
              <a:ext uri="{FF2B5EF4-FFF2-40B4-BE49-F238E27FC236}">
                <a16:creationId xmlns:a16="http://schemas.microsoft.com/office/drawing/2014/main" id="{9EF54E59-0DC0-FA02-7152-1BCD5945996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6248912"/>
              </p:ext>
            </p:extLst>
          </p:nvPr>
        </p:nvGraphicFramePr>
        <p:xfrm>
          <a:off x="2415100" y="1359244"/>
          <a:ext cx="8818428" cy="47954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14794764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78B02F-9F35-9CFF-3A40-B9B2ED39D6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rco de bloque 3">
            <a:extLst>
              <a:ext uri="{FF2B5EF4-FFF2-40B4-BE49-F238E27FC236}">
                <a16:creationId xmlns:a16="http://schemas.microsoft.com/office/drawing/2014/main" id="{35151443-BD9A-53DB-6DEE-B40C240621B9}"/>
              </a:ext>
            </a:extLst>
          </p:cNvPr>
          <p:cNvSpPr/>
          <p:nvPr/>
        </p:nvSpPr>
        <p:spPr>
          <a:xfrm rot="5400000">
            <a:off x="-468085" y="227859"/>
            <a:ext cx="2569028" cy="2525487"/>
          </a:xfrm>
          <a:prstGeom prst="blockArc">
            <a:avLst>
              <a:gd name="adj1" fmla="val 10800000"/>
              <a:gd name="adj2" fmla="val 42839"/>
              <a:gd name="adj3" fmla="val 9261"/>
            </a:avLst>
          </a:prstGeom>
          <a:gradFill>
            <a:gsLst>
              <a:gs pos="42000">
                <a:schemeClr val="accent1">
                  <a:lumMod val="50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2700000" scaled="0"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L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Círculo: vacío 4">
            <a:extLst>
              <a:ext uri="{FF2B5EF4-FFF2-40B4-BE49-F238E27FC236}">
                <a16:creationId xmlns:a16="http://schemas.microsoft.com/office/drawing/2014/main" id="{004B062E-8FDD-EFEB-B2AC-40373D325820}"/>
              </a:ext>
            </a:extLst>
          </p:cNvPr>
          <p:cNvSpPr/>
          <p:nvPr/>
        </p:nvSpPr>
        <p:spPr>
          <a:xfrm rot="16200000">
            <a:off x="81643" y="756440"/>
            <a:ext cx="1469571" cy="1468324"/>
          </a:xfrm>
          <a:prstGeom prst="donut">
            <a:avLst>
              <a:gd name="adj" fmla="val 11861"/>
            </a:avLst>
          </a:prstGeom>
          <a:gradFill>
            <a:gsLst>
              <a:gs pos="0">
                <a:schemeClr val="bg1">
                  <a:tint val="93000"/>
                  <a:satMod val="150000"/>
                  <a:shade val="98000"/>
                  <a:lumMod val="102000"/>
                </a:schemeClr>
              </a:gs>
              <a:gs pos="50000">
                <a:schemeClr val="bg1">
                  <a:tint val="98000"/>
                  <a:satMod val="130000"/>
                  <a:shade val="90000"/>
                  <a:lumMod val="103000"/>
                </a:schemeClr>
              </a:gs>
              <a:gs pos="100000">
                <a:schemeClr val="bg1">
                  <a:shade val="63000"/>
                  <a:satMod val="12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L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6" name="Gráfico 5" descr="Gráfico de barras con relleno sólido">
            <a:extLst>
              <a:ext uri="{FF2B5EF4-FFF2-40B4-BE49-F238E27FC236}">
                <a16:creationId xmlns:a16="http://schemas.microsoft.com/office/drawing/2014/main" id="{C12A81E2-1E99-2697-9882-C0BDAE8F502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70115" y="1033402"/>
            <a:ext cx="914400" cy="914400"/>
          </a:xfrm>
          <a:prstGeom prst="rect">
            <a:avLst/>
          </a:prstGeom>
        </p:spPr>
      </p:pic>
      <p:sp>
        <p:nvSpPr>
          <p:cNvPr id="7" name="CuadroTexto 6">
            <a:extLst>
              <a:ext uri="{FF2B5EF4-FFF2-40B4-BE49-F238E27FC236}">
                <a16:creationId xmlns:a16="http://schemas.microsoft.com/office/drawing/2014/main" id="{66A7F0FD-7FEF-2C68-EDB9-3DEEB01FF5D9}"/>
              </a:ext>
            </a:extLst>
          </p:cNvPr>
          <p:cNvSpPr txBox="1"/>
          <p:nvPr/>
        </p:nvSpPr>
        <p:spPr>
          <a:xfrm>
            <a:off x="2607754" y="591210"/>
            <a:ext cx="778985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oper Black" panose="0208090404030B020404" pitchFamily="18" charset="0"/>
                <a:ea typeface="+mn-ea"/>
                <a:cs typeface="+mn-cs"/>
              </a:rPr>
              <a:t>Categorización de casos </a:t>
            </a:r>
            <a:r>
              <a:rPr lang="es-CL" sz="2800" kern="1200" dirty="0">
                <a:solidFill>
                  <a:prstClr val="black"/>
                </a:solidFill>
                <a:latin typeface="Cooper Black" panose="0208090404030B020404" pitchFamily="18" charset="0"/>
                <a:ea typeface="+mn-ea"/>
                <a:cs typeface="+mn-cs"/>
              </a:rPr>
              <a:t>Junio</a:t>
            </a:r>
            <a:r>
              <a:rPr kumimoji="0" lang="es-CL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oper Black" panose="0208090404030B020404" pitchFamily="18" charset="0"/>
                <a:ea typeface="+mn-ea"/>
                <a:cs typeface="+mn-cs"/>
              </a:rPr>
              <a:t> </a:t>
            </a:r>
          </a:p>
        </p:txBody>
      </p:sp>
      <p:graphicFrame>
        <p:nvGraphicFramePr>
          <p:cNvPr id="8" name="Gráfico 7">
            <a:extLst>
              <a:ext uri="{FF2B5EF4-FFF2-40B4-BE49-F238E27FC236}">
                <a16:creationId xmlns:a16="http://schemas.microsoft.com/office/drawing/2014/main" id="{B72405CF-0D5D-F782-96E2-3173AC5C0B7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65805178"/>
              </p:ext>
            </p:extLst>
          </p:nvPr>
        </p:nvGraphicFramePr>
        <p:xfrm>
          <a:off x="2496066" y="1235676"/>
          <a:ext cx="8402594" cy="51651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424569367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94D7B7-081A-A9E7-B646-E0E431E345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rco de bloque 3">
            <a:extLst>
              <a:ext uri="{FF2B5EF4-FFF2-40B4-BE49-F238E27FC236}">
                <a16:creationId xmlns:a16="http://schemas.microsoft.com/office/drawing/2014/main" id="{A2D65909-9CBF-1A48-96A4-518C7E9C4EFA}"/>
              </a:ext>
            </a:extLst>
          </p:cNvPr>
          <p:cNvSpPr/>
          <p:nvPr/>
        </p:nvSpPr>
        <p:spPr>
          <a:xfrm rot="5400000">
            <a:off x="-468085" y="227859"/>
            <a:ext cx="2569028" cy="2525487"/>
          </a:xfrm>
          <a:prstGeom prst="blockArc">
            <a:avLst>
              <a:gd name="adj1" fmla="val 10800000"/>
              <a:gd name="adj2" fmla="val 42839"/>
              <a:gd name="adj3" fmla="val 9261"/>
            </a:avLst>
          </a:prstGeom>
          <a:gradFill>
            <a:gsLst>
              <a:gs pos="42000">
                <a:schemeClr val="accent1">
                  <a:lumMod val="50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2700000" scaled="0"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L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Círculo: vacío 4">
            <a:extLst>
              <a:ext uri="{FF2B5EF4-FFF2-40B4-BE49-F238E27FC236}">
                <a16:creationId xmlns:a16="http://schemas.microsoft.com/office/drawing/2014/main" id="{12EC1776-6E9E-2ACD-5062-F7C1E7E31007}"/>
              </a:ext>
            </a:extLst>
          </p:cNvPr>
          <p:cNvSpPr/>
          <p:nvPr/>
        </p:nvSpPr>
        <p:spPr>
          <a:xfrm rot="16200000">
            <a:off x="81643" y="756440"/>
            <a:ext cx="1469571" cy="1468324"/>
          </a:xfrm>
          <a:prstGeom prst="donut">
            <a:avLst>
              <a:gd name="adj" fmla="val 11861"/>
            </a:avLst>
          </a:prstGeom>
          <a:gradFill>
            <a:gsLst>
              <a:gs pos="0">
                <a:schemeClr val="bg1">
                  <a:tint val="93000"/>
                  <a:satMod val="150000"/>
                  <a:shade val="98000"/>
                  <a:lumMod val="102000"/>
                </a:schemeClr>
              </a:gs>
              <a:gs pos="50000">
                <a:schemeClr val="bg1">
                  <a:tint val="98000"/>
                  <a:satMod val="130000"/>
                  <a:shade val="90000"/>
                  <a:lumMod val="103000"/>
                </a:schemeClr>
              </a:gs>
              <a:gs pos="100000">
                <a:schemeClr val="bg1">
                  <a:shade val="63000"/>
                  <a:satMod val="12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L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6" name="Gráfico 5" descr="Gráfico de barras con relleno sólido">
            <a:extLst>
              <a:ext uri="{FF2B5EF4-FFF2-40B4-BE49-F238E27FC236}">
                <a16:creationId xmlns:a16="http://schemas.microsoft.com/office/drawing/2014/main" id="{A553BD58-53C3-26B6-6D8B-3C1FB9D6490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70115" y="1033402"/>
            <a:ext cx="914400" cy="914400"/>
          </a:xfrm>
          <a:prstGeom prst="rect">
            <a:avLst/>
          </a:prstGeom>
        </p:spPr>
      </p:pic>
      <p:sp>
        <p:nvSpPr>
          <p:cNvPr id="7" name="CuadroTexto 6">
            <a:extLst>
              <a:ext uri="{FF2B5EF4-FFF2-40B4-BE49-F238E27FC236}">
                <a16:creationId xmlns:a16="http://schemas.microsoft.com/office/drawing/2014/main" id="{0B6D4E21-7393-CF72-AF7A-4268EF95FCDC}"/>
              </a:ext>
            </a:extLst>
          </p:cNvPr>
          <p:cNvSpPr txBox="1"/>
          <p:nvPr/>
        </p:nvSpPr>
        <p:spPr>
          <a:xfrm>
            <a:off x="2607754" y="591210"/>
            <a:ext cx="778985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oper Black" panose="0208090404030B020404" pitchFamily="18" charset="0"/>
                <a:ea typeface="+mn-ea"/>
                <a:cs typeface="+mn-cs"/>
              </a:rPr>
              <a:t>Categorización de casos </a:t>
            </a:r>
            <a:r>
              <a:rPr lang="es-CL" sz="2800" kern="1200" dirty="0">
                <a:solidFill>
                  <a:prstClr val="black"/>
                </a:solidFill>
                <a:latin typeface="Cooper Black" panose="0208090404030B020404" pitchFamily="18" charset="0"/>
                <a:ea typeface="+mn-ea"/>
                <a:cs typeface="+mn-cs"/>
              </a:rPr>
              <a:t>Julio</a:t>
            </a:r>
            <a:r>
              <a:rPr kumimoji="0" lang="es-CL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oper Black" panose="0208090404030B020404" pitchFamily="18" charset="0"/>
                <a:ea typeface="+mn-ea"/>
                <a:cs typeface="+mn-cs"/>
              </a:rPr>
              <a:t> </a:t>
            </a:r>
          </a:p>
        </p:txBody>
      </p:sp>
      <p:graphicFrame>
        <p:nvGraphicFramePr>
          <p:cNvPr id="2" name="Gráfico 1">
            <a:extLst>
              <a:ext uri="{FF2B5EF4-FFF2-40B4-BE49-F238E27FC236}">
                <a16:creationId xmlns:a16="http://schemas.microsoft.com/office/drawing/2014/main" id="{F27823B4-60F3-4A25-60F5-1CCF6C8C47E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08117391"/>
              </p:ext>
            </p:extLst>
          </p:nvPr>
        </p:nvGraphicFramePr>
        <p:xfrm>
          <a:off x="2367022" y="1297460"/>
          <a:ext cx="8605778" cy="49436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39029007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AADB46-11BA-9510-D2C9-3A164BD0A2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rco de bloque 3">
            <a:extLst>
              <a:ext uri="{FF2B5EF4-FFF2-40B4-BE49-F238E27FC236}">
                <a16:creationId xmlns:a16="http://schemas.microsoft.com/office/drawing/2014/main" id="{6790CF47-34FA-82D7-4819-E0D72B130E26}"/>
              </a:ext>
            </a:extLst>
          </p:cNvPr>
          <p:cNvSpPr/>
          <p:nvPr/>
        </p:nvSpPr>
        <p:spPr>
          <a:xfrm rot="5400000">
            <a:off x="-468085" y="227859"/>
            <a:ext cx="2569028" cy="2525487"/>
          </a:xfrm>
          <a:prstGeom prst="blockArc">
            <a:avLst>
              <a:gd name="adj1" fmla="val 10800000"/>
              <a:gd name="adj2" fmla="val 42839"/>
              <a:gd name="adj3" fmla="val 9261"/>
            </a:avLst>
          </a:prstGeom>
          <a:gradFill>
            <a:gsLst>
              <a:gs pos="42000">
                <a:schemeClr val="accent1">
                  <a:lumMod val="50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2700000" scaled="0"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L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Círculo: vacío 4">
            <a:extLst>
              <a:ext uri="{FF2B5EF4-FFF2-40B4-BE49-F238E27FC236}">
                <a16:creationId xmlns:a16="http://schemas.microsoft.com/office/drawing/2014/main" id="{46265B0D-2FDD-5981-1F4B-32BE8AF977A7}"/>
              </a:ext>
            </a:extLst>
          </p:cNvPr>
          <p:cNvSpPr/>
          <p:nvPr/>
        </p:nvSpPr>
        <p:spPr>
          <a:xfrm rot="16200000">
            <a:off x="81643" y="756440"/>
            <a:ext cx="1469571" cy="1468324"/>
          </a:xfrm>
          <a:prstGeom prst="donut">
            <a:avLst>
              <a:gd name="adj" fmla="val 11861"/>
            </a:avLst>
          </a:prstGeom>
          <a:gradFill>
            <a:gsLst>
              <a:gs pos="0">
                <a:schemeClr val="bg1">
                  <a:tint val="93000"/>
                  <a:satMod val="150000"/>
                  <a:shade val="98000"/>
                  <a:lumMod val="102000"/>
                </a:schemeClr>
              </a:gs>
              <a:gs pos="50000">
                <a:schemeClr val="bg1">
                  <a:tint val="98000"/>
                  <a:satMod val="130000"/>
                  <a:shade val="90000"/>
                  <a:lumMod val="103000"/>
                </a:schemeClr>
              </a:gs>
              <a:gs pos="100000">
                <a:schemeClr val="bg1">
                  <a:shade val="63000"/>
                  <a:satMod val="12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L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6" name="Gráfico 5" descr="Gráfico de barras con relleno sólido">
            <a:extLst>
              <a:ext uri="{FF2B5EF4-FFF2-40B4-BE49-F238E27FC236}">
                <a16:creationId xmlns:a16="http://schemas.microsoft.com/office/drawing/2014/main" id="{3417AF57-A5C4-F22A-D81E-08ED426307A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70115" y="1033402"/>
            <a:ext cx="914400" cy="914400"/>
          </a:xfrm>
          <a:prstGeom prst="rect">
            <a:avLst/>
          </a:prstGeom>
        </p:spPr>
      </p:pic>
      <p:sp>
        <p:nvSpPr>
          <p:cNvPr id="7" name="CuadroTexto 6">
            <a:extLst>
              <a:ext uri="{FF2B5EF4-FFF2-40B4-BE49-F238E27FC236}">
                <a16:creationId xmlns:a16="http://schemas.microsoft.com/office/drawing/2014/main" id="{435A9AC4-AB05-BA89-180B-8FEE4B03765E}"/>
              </a:ext>
            </a:extLst>
          </p:cNvPr>
          <p:cNvSpPr txBox="1"/>
          <p:nvPr/>
        </p:nvSpPr>
        <p:spPr>
          <a:xfrm>
            <a:off x="2607754" y="591210"/>
            <a:ext cx="778985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oper Black" panose="0208090404030B020404" pitchFamily="18" charset="0"/>
                <a:ea typeface="+mn-ea"/>
                <a:cs typeface="+mn-cs"/>
              </a:rPr>
              <a:t>Categorización de casos A</a:t>
            </a:r>
            <a:r>
              <a:rPr lang="es-CL" sz="2800" kern="1200" dirty="0" err="1">
                <a:solidFill>
                  <a:prstClr val="black"/>
                </a:solidFill>
                <a:latin typeface="Cooper Black" panose="0208090404030B020404" pitchFamily="18" charset="0"/>
                <a:ea typeface="+mn-ea"/>
                <a:cs typeface="+mn-cs"/>
              </a:rPr>
              <a:t>gosto</a:t>
            </a:r>
            <a:r>
              <a:rPr kumimoji="0" lang="es-CL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oper Black" panose="0208090404030B020404" pitchFamily="18" charset="0"/>
                <a:ea typeface="+mn-ea"/>
                <a:cs typeface="+mn-cs"/>
              </a:rPr>
              <a:t> </a:t>
            </a:r>
          </a:p>
        </p:txBody>
      </p:sp>
      <p:graphicFrame>
        <p:nvGraphicFramePr>
          <p:cNvPr id="2" name="Gráfico 1">
            <a:extLst>
              <a:ext uri="{FF2B5EF4-FFF2-40B4-BE49-F238E27FC236}">
                <a16:creationId xmlns:a16="http://schemas.microsoft.com/office/drawing/2014/main" id="{435F04B4-41F3-2060-E864-C6CC60CF032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0991401"/>
              </p:ext>
            </p:extLst>
          </p:nvPr>
        </p:nvGraphicFramePr>
        <p:xfrm>
          <a:off x="3212757" y="1491122"/>
          <a:ext cx="7488195" cy="50767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182549440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BA63C8-CC0C-A526-62B7-99F861F16C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rco de bloque 3">
            <a:extLst>
              <a:ext uri="{FF2B5EF4-FFF2-40B4-BE49-F238E27FC236}">
                <a16:creationId xmlns:a16="http://schemas.microsoft.com/office/drawing/2014/main" id="{CA3BAE81-869B-931B-5262-42CB62B7CB34}"/>
              </a:ext>
            </a:extLst>
          </p:cNvPr>
          <p:cNvSpPr/>
          <p:nvPr/>
        </p:nvSpPr>
        <p:spPr>
          <a:xfrm rot="5400000">
            <a:off x="-468085" y="227859"/>
            <a:ext cx="2569028" cy="2525487"/>
          </a:xfrm>
          <a:prstGeom prst="blockArc">
            <a:avLst>
              <a:gd name="adj1" fmla="val 10800000"/>
              <a:gd name="adj2" fmla="val 42839"/>
              <a:gd name="adj3" fmla="val 9261"/>
            </a:avLst>
          </a:prstGeom>
          <a:gradFill>
            <a:gsLst>
              <a:gs pos="42000">
                <a:schemeClr val="accent1">
                  <a:lumMod val="50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2700000" scaled="0"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L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Círculo: vacío 4">
            <a:extLst>
              <a:ext uri="{FF2B5EF4-FFF2-40B4-BE49-F238E27FC236}">
                <a16:creationId xmlns:a16="http://schemas.microsoft.com/office/drawing/2014/main" id="{98071693-72F0-4CA0-97FC-09D29E353E32}"/>
              </a:ext>
            </a:extLst>
          </p:cNvPr>
          <p:cNvSpPr/>
          <p:nvPr/>
        </p:nvSpPr>
        <p:spPr>
          <a:xfrm rot="16200000">
            <a:off x="81643" y="756440"/>
            <a:ext cx="1469571" cy="1468324"/>
          </a:xfrm>
          <a:prstGeom prst="donut">
            <a:avLst>
              <a:gd name="adj" fmla="val 11861"/>
            </a:avLst>
          </a:prstGeom>
          <a:gradFill>
            <a:gsLst>
              <a:gs pos="0">
                <a:schemeClr val="bg1">
                  <a:tint val="93000"/>
                  <a:satMod val="150000"/>
                  <a:shade val="98000"/>
                  <a:lumMod val="102000"/>
                </a:schemeClr>
              </a:gs>
              <a:gs pos="50000">
                <a:schemeClr val="bg1">
                  <a:tint val="98000"/>
                  <a:satMod val="130000"/>
                  <a:shade val="90000"/>
                  <a:lumMod val="103000"/>
                </a:schemeClr>
              </a:gs>
              <a:gs pos="100000">
                <a:schemeClr val="bg1">
                  <a:shade val="63000"/>
                  <a:satMod val="12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L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6" name="Gráfico 5" descr="Gráfico de barras con relleno sólido">
            <a:extLst>
              <a:ext uri="{FF2B5EF4-FFF2-40B4-BE49-F238E27FC236}">
                <a16:creationId xmlns:a16="http://schemas.microsoft.com/office/drawing/2014/main" id="{2D2667BB-6E33-9ED7-24DB-05C5E30E099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70115" y="1033402"/>
            <a:ext cx="914400" cy="914400"/>
          </a:xfrm>
          <a:prstGeom prst="rect">
            <a:avLst/>
          </a:prstGeom>
        </p:spPr>
      </p:pic>
      <p:sp>
        <p:nvSpPr>
          <p:cNvPr id="7" name="CuadroTexto 6">
            <a:extLst>
              <a:ext uri="{FF2B5EF4-FFF2-40B4-BE49-F238E27FC236}">
                <a16:creationId xmlns:a16="http://schemas.microsoft.com/office/drawing/2014/main" id="{2A019F1C-BE62-82B2-01D8-584C2889A7E1}"/>
              </a:ext>
            </a:extLst>
          </p:cNvPr>
          <p:cNvSpPr txBox="1"/>
          <p:nvPr/>
        </p:nvSpPr>
        <p:spPr>
          <a:xfrm>
            <a:off x="5152305" y="232596"/>
            <a:ext cx="675844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oper Black" panose="0208090404030B020404" pitchFamily="18" charset="0"/>
                <a:ea typeface="+mn-ea"/>
                <a:cs typeface="+mn-cs"/>
              </a:rPr>
              <a:t>Status de atenciones.</a:t>
            </a:r>
          </a:p>
        </p:txBody>
      </p:sp>
      <p:graphicFrame>
        <p:nvGraphicFramePr>
          <p:cNvPr id="9" name="Gráfico 8">
            <a:extLst>
              <a:ext uri="{FF2B5EF4-FFF2-40B4-BE49-F238E27FC236}">
                <a16:creationId xmlns:a16="http://schemas.microsoft.com/office/drawing/2014/main" id="{6FC8DBA8-FB71-2490-FF2B-76F40CA894C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80226332"/>
              </p:ext>
            </p:extLst>
          </p:nvPr>
        </p:nvGraphicFramePr>
        <p:xfrm>
          <a:off x="2183642" y="1033402"/>
          <a:ext cx="9526137" cy="567705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92876057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0DBDD6-3A30-0C0D-6FBD-82EDD6C25D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rco de bloque 3">
            <a:extLst>
              <a:ext uri="{FF2B5EF4-FFF2-40B4-BE49-F238E27FC236}">
                <a16:creationId xmlns:a16="http://schemas.microsoft.com/office/drawing/2014/main" id="{D49BDB63-876F-42D2-1F09-E3E7A407DC95}"/>
              </a:ext>
            </a:extLst>
          </p:cNvPr>
          <p:cNvSpPr/>
          <p:nvPr/>
        </p:nvSpPr>
        <p:spPr>
          <a:xfrm rot="5400000">
            <a:off x="-468085" y="227859"/>
            <a:ext cx="2569028" cy="2525487"/>
          </a:xfrm>
          <a:prstGeom prst="blockArc">
            <a:avLst>
              <a:gd name="adj1" fmla="val 10800000"/>
              <a:gd name="adj2" fmla="val 42839"/>
              <a:gd name="adj3" fmla="val 9261"/>
            </a:avLst>
          </a:prstGeom>
          <a:gradFill>
            <a:gsLst>
              <a:gs pos="42000">
                <a:schemeClr val="accent1">
                  <a:lumMod val="50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2700000" scaled="0"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L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Círculo: vacío 4">
            <a:extLst>
              <a:ext uri="{FF2B5EF4-FFF2-40B4-BE49-F238E27FC236}">
                <a16:creationId xmlns:a16="http://schemas.microsoft.com/office/drawing/2014/main" id="{0CAE6BD0-1781-E3EA-0526-8F8E33A7A11B}"/>
              </a:ext>
            </a:extLst>
          </p:cNvPr>
          <p:cNvSpPr/>
          <p:nvPr/>
        </p:nvSpPr>
        <p:spPr>
          <a:xfrm rot="16200000">
            <a:off x="81643" y="756440"/>
            <a:ext cx="1469571" cy="1468324"/>
          </a:xfrm>
          <a:prstGeom prst="donut">
            <a:avLst>
              <a:gd name="adj" fmla="val 11861"/>
            </a:avLst>
          </a:prstGeom>
          <a:gradFill>
            <a:gsLst>
              <a:gs pos="0">
                <a:schemeClr val="bg1">
                  <a:tint val="93000"/>
                  <a:satMod val="150000"/>
                  <a:shade val="98000"/>
                  <a:lumMod val="102000"/>
                </a:schemeClr>
              </a:gs>
              <a:gs pos="50000">
                <a:schemeClr val="bg1">
                  <a:tint val="98000"/>
                  <a:satMod val="130000"/>
                  <a:shade val="90000"/>
                  <a:lumMod val="103000"/>
                </a:schemeClr>
              </a:gs>
              <a:gs pos="100000">
                <a:schemeClr val="bg1">
                  <a:shade val="63000"/>
                  <a:satMod val="12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L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6" name="Gráfico 5" descr="Gráfico de barras con relleno sólido">
            <a:extLst>
              <a:ext uri="{FF2B5EF4-FFF2-40B4-BE49-F238E27FC236}">
                <a16:creationId xmlns:a16="http://schemas.microsoft.com/office/drawing/2014/main" id="{26066C07-CA35-42E6-ACFD-9EC4F878904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70115" y="1033402"/>
            <a:ext cx="914400" cy="914400"/>
          </a:xfrm>
          <a:prstGeom prst="rect">
            <a:avLst/>
          </a:prstGeom>
        </p:spPr>
      </p:pic>
      <p:sp>
        <p:nvSpPr>
          <p:cNvPr id="7" name="CuadroTexto 6">
            <a:extLst>
              <a:ext uri="{FF2B5EF4-FFF2-40B4-BE49-F238E27FC236}">
                <a16:creationId xmlns:a16="http://schemas.microsoft.com/office/drawing/2014/main" id="{D8FBE901-1030-7150-4DBC-5EB494DEDA5C}"/>
              </a:ext>
            </a:extLst>
          </p:cNvPr>
          <p:cNvSpPr txBox="1"/>
          <p:nvPr/>
        </p:nvSpPr>
        <p:spPr>
          <a:xfrm>
            <a:off x="5152305" y="232596"/>
            <a:ext cx="675844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oper Black" panose="0208090404030B020404" pitchFamily="18" charset="0"/>
                <a:ea typeface="+mn-ea"/>
                <a:cs typeface="+mn-cs"/>
              </a:rPr>
              <a:t>Status de atenciones.</a:t>
            </a:r>
          </a:p>
        </p:txBody>
      </p:sp>
      <p:graphicFrame>
        <p:nvGraphicFramePr>
          <p:cNvPr id="2" name="Gráfico 1">
            <a:extLst>
              <a:ext uri="{FF2B5EF4-FFF2-40B4-BE49-F238E27FC236}">
                <a16:creationId xmlns:a16="http://schemas.microsoft.com/office/drawing/2014/main" id="{6FC8DBA8-FB71-2490-FF2B-76F40CA894C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98892608"/>
              </p:ext>
            </p:extLst>
          </p:nvPr>
        </p:nvGraphicFramePr>
        <p:xfrm>
          <a:off x="2079173" y="1033402"/>
          <a:ext cx="9831580" cy="54902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97864773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g2a7d61f4c11_1_13"/>
          <p:cNvSpPr/>
          <p:nvPr/>
        </p:nvSpPr>
        <p:spPr>
          <a:xfrm rot="5400000">
            <a:off x="-467978" y="227839"/>
            <a:ext cx="2568900" cy="2525400"/>
          </a:xfrm>
          <a:prstGeom prst="blockArc">
            <a:avLst>
              <a:gd name="adj1" fmla="val 10800000"/>
              <a:gd name="adj2" fmla="val 42839"/>
              <a:gd name="adj3" fmla="val 9261"/>
            </a:avLst>
          </a:prstGeom>
          <a:gradFill>
            <a:gsLst>
              <a:gs pos="0">
                <a:srgbClr val="253356"/>
              </a:gs>
              <a:gs pos="42000">
                <a:srgbClr val="253356"/>
              </a:gs>
              <a:gs pos="100000">
                <a:srgbClr val="8FA1CF"/>
              </a:gs>
            </a:gsLst>
            <a:lin ang="2700006" scaled="0"/>
          </a:gradFill>
          <a:ln w="12700" cap="flat" cmpd="sng">
            <a:solidFill>
              <a:srgbClr val="1F2B48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0" name="Google Shape;180;g2a7d61f4c11_1_13"/>
          <p:cNvSpPr/>
          <p:nvPr/>
        </p:nvSpPr>
        <p:spPr>
          <a:xfrm rot="-5400000">
            <a:off x="81517" y="756438"/>
            <a:ext cx="1469700" cy="1468200"/>
          </a:xfrm>
          <a:prstGeom prst="donut">
            <a:avLst>
              <a:gd name="adj" fmla="val 11861"/>
            </a:avLst>
          </a:prstGeom>
          <a:gradFill>
            <a:gsLst>
              <a:gs pos="0">
                <a:schemeClr val="lt1"/>
              </a:gs>
              <a:gs pos="50000">
                <a:srgbClr val="FAFAFA"/>
              </a:gs>
              <a:gs pos="100000">
                <a:srgbClr val="CECECE"/>
              </a:gs>
            </a:gsLst>
            <a:lin ang="5400012" scaled="0"/>
          </a:gradFill>
          <a:ln w="12700" cap="flat" cmpd="sng">
            <a:solidFill>
              <a:srgbClr val="1F2B48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81" name="Google Shape;181;g2a7d61f4c11_1_13" descr="Gráfico de barras con relleno sólido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70115" y="1033402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182" name="Google Shape;182;g2a7d61f4c11_1_13"/>
          <p:cNvSpPr txBox="1"/>
          <p:nvPr/>
        </p:nvSpPr>
        <p:spPr>
          <a:xfrm>
            <a:off x="2811439" y="451634"/>
            <a:ext cx="8294048" cy="9540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2800" dirty="0">
                <a:solidFill>
                  <a:schemeClr val="dk1"/>
                </a:solidFill>
                <a:latin typeface="Corben"/>
                <a:ea typeface="Corben"/>
                <a:cs typeface="Corben"/>
                <a:sym typeface="Corben"/>
              </a:rPr>
              <a:t>Cantidad de Obras visitadas ENERO – FEBRERO 2024</a:t>
            </a:r>
            <a:endParaRPr dirty="0"/>
          </a:p>
        </p:txBody>
      </p:sp>
      <p:graphicFrame>
        <p:nvGraphicFramePr>
          <p:cNvPr id="3" name="Tabla 2">
            <a:extLst>
              <a:ext uri="{FF2B5EF4-FFF2-40B4-BE49-F238E27FC236}">
                <a16:creationId xmlns:a16="http://schemas.microsoft.com/office/drawing/2014/main" id="{06006F47-B5DB-05EB-2C70-2F62DBBF603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0719990"/>
              </p:ext>
            </p:extLst>
          </p:nvPr>
        </p:nvGraphicFramePr>
        <p:xfrm>
          <a:off x="2607667" y="1814512"/>
          <a:ext cx="8445499" cy="45918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73423">
                  <a:extLst>
                    <a:ext uri="{9D8B030D-6E8A-4147-A177-3AD203B41FA5}">
                      <a16:colId xmlns:a16="http://schemas.microsoft.com/office/drawing/2014/main" val="2435106290"/>
                    </a:ext>
                  </a:extLst>
                </a:gridCol>
                <a:gridCol w="2211996">
                  <a:extLst>
                    <a:ext uri="{9D8B030D-6E8A-4147-A177-3AD203B41FA5}">
                      <a16:colId xmlns:a16="http://schemas.microsoft.com/office/drawing/2014/main" val="2475112048"/>
                    </a:ext>
                  </a:extLst>
                </a:gridCol>
                <a:gridCol w="4960080">
                  <a:extLst>
                    <a:ext uri="{9D8B030D-6E8A-4147-A177-3AD203B41FA5}">
                      <a16:colId xmlns:a16="http://schemas.microsoft.com/office/drawing/2014/main" val="701024861"/>
                    </a:ext>
                  </a:extLst>
                </a:gridCol>
              </a:tblGrid>
              <a:tr h="1281581">
                <a:tc>
                  <a:txBody>
                    <a:bodyPr/>
                    <a:lstStyle/>
                    <a:p>
                      <a:r>
                        <a:rPr lang="es-CL" dirty="0"/>
                        <a:t>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dirty="0" err="1"/>
                        <a:t>N°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dirty="0"/>
                        <a:t>OBRAS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90773262"/>
                  </a:ext>
                </a:extLst>
              </a:tr>
              <a:tr h="1397671">
                <a:tc>
                  <a:txBody>
                    <a:bodyPr/>
                    <a:lstStyle/>
                    <a:p>
                      <a:r>
                        <a:rPr lang="es-CL" dirty="0"/>
                        <a:t>Enero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dirty="0"/>
                        <a:t>8 visitas</a:t>
                      </a:r>
                    </a:p>
                    <a:p>
                      <a:r>
                        <a:rPr lang="es-CL" dirty="0"/>
                        <a:t>116 personas atendidas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CL" dirty="0"/>
                        <a:t>Los Encinos (2 +1): 45 personas atendidas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CL" dirty="0"/>
                        <a:t>Casas Villa Ilusión(2) : 20 personas atendidas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CL" dirty="0"/>
                        <a:t>Manuel Rodriguez (2): 12 personas atendidas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CL" dirty="0"/>
                        <a:t>Plaza Franklin: 14 personas atendidas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CL" dirty="0" err="1"/>
                        <a:t>Of</a:t>
                      </a:r>
                      <a:r>
                        <a:rPr lang="es-CL" dirty="0"/>
                        <a:t> Almirante Pastene (2): 37 personas atendidas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CL" dirty="0"/>
                        <a:t>Pedro de Oña(2): 8 personas atendidas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5792642"/>
                  </a:ext>
                </a:extLst>
              </a:tr>
              <a:tr h="1912602">
                <a:tc>
                  <a:txBody>
                    <a:bodyPr/>
                    <a:lstStyle/>
                    <a:p>
                      <a:r>
                        <a:rPr lang="es-CL" dirty="0"/>
                        <a:t>Febrero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dirty="0"/>
                        <a:t>7 visitas</a:t>
                      </a:r>
                    </a:p>
                    <a:p>
                      <a:r>
                        <a:rPr lang="es-CL" dirty="0"/>
                        <a:t>102 personas atendidas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CL" dirty="0" err="1"/>
                        <a:t>Metalpar</a:t>
                      </a:r>
                      <a:r>
                        <a:rPr lang="es-CL" dirty="0"/>
                        <a:t> Center: 21 personas atendidas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CL" dirty="0"/>
                        <a:t>Vista Colón: 9 personas atendidas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CL" dirty="0"/>
                        <a:t>Edificio Mann (2): 26 personas atendidas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CL" dirty="0"/>
                        <a:t>Autoconsumo Polpaico: 24 personas atendidas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CL" dirty="0" err="1"/>
                        <a:t>Vitapark</a:t>
                      </a:r>
                      <a:r>
                        <a:rPr lang="es-CL" dirty="0"/>
                        <a:t> (2): 12 personas tendidas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CL" dirty="0" err="1"/>
                        <a:t>Miraolas</a:t>
                      </a:r>
                      <a:r>
                        <a:rPr lang="es-CL" dirty="0"/>
                        <a:t>*: 4 personas atendidas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CL" dirty="0"/>
                        <a:t>Senderos del Monte*: 6 personas atendidas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761228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8">
          <a:extLst>
            <a:ext uri="{FF2B5EF4-FFF2-40B4-BE49-F238E27FC236}">
              <a16:creationId xmlns:a16="http://schemas.microsoft.com/office/drawing/2014/main" id="{8BC41A19-4E85-22B9-F3AF-4726D5CCC0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g2a7d61f4c11_1_13">
            <a:extLst>
              <a:ext uri="{FF2B5EF4-FFF2-40B4-BE49-F238E27FC236}">
                <a16:creationId xmlns:a16="http://schemas.microsoft.com/office/drawing/2014/main" id="{9816E00A-C586-057F-B4AF-676F5D4E8083}"/>
              </a:ext>
            </a:extLst>
          </p:cNvPr>
          <p:cNvSpPr/>
          <p:nvPr/>
        </p:nvSpPr>
        <p:spPr>
          <a:xfrm rot="5400000">
            <a:off x="-467978" y="227839"/>
            <a:ext cx="2568900" cy="2525400"/>
          </a:xfrm>
          <a:prstGeom prst="blockArc">
            <a:avLst>
              <a:gd name="adj1" fmla="val 10800000"/>
              <a:gd name="adj2" fmla="val 42839"/>
              <a:gd name="adj3" fmla="val 9261"/>
            </a:avLst>
          </a:prstGeom>
          <a:gradFill>
            <a:gsLst>
              <a:gs pos="0">
                <a:srgbClr val="253356"/>
              </a:gs>
              <a:gs pos="42000">
                <a:srgbClr val="253356"/>
              </a:gs>
              <a:gs pos="100000">
                <a:srgbClr val="8FA1CF"/>
              </a:gs>
            </a:gsLst>
            <a:lin ang="2700006" scaled="0"/>
          </a:gradFill>
          <a:ln w="12700" cap="flat" cmpd="sng">
            <a:solidFill>
              <a:srgbClr val="1F2B48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0" name="Google Shape;180;g2a7d61f4c11_1_13">
            <a:extLst>
              <a:ext uri="{FF2B5EF4-FFF2-40B4-BE49-F238E27FC236}">
                <a16:creationId xmlns:a16="http://schemas.microsoft.com/office/drawing/2014/main" id="{48728100-F2FC-42B0-A2DD-B8F00C6D8A6C}"/>
              </a:ext>
            </a:extLst>
          </p:cNvPr>
          <p:cNvSpPr/>
          <p:nvPr/>
        </p:nvSpPr>
        <p:spPr>
          <a:xfrm rot="-5400000">
            <a:off x="81517" y="756438"/>
            <a:ext cx="1469700" cy="1468200"/>
          </a:xfrm>
          <a:prstGeom prst="donut">
            <a:avLst>
              <a:gd name="adj" fmla="val 11861"/>
            </a:avLst>
          </a:prstGeom>
          <a:gradFill>
            <a:gsLst>
              <a:gs pos="0">
                <a:schemeClr val="lt1"/>
              </a:gs>
              <a:gs pos="50000">
                <a:srgbClr val="FAFAFA"/>
              </a:gs>
              <a:gs pos="100000">
                <a:srgbClr val="CECECE"/>
              </a:gs>
            </a:gsLst>
            <a:lin ang="5400012" scaled="0"/>
          </a:gradFill>
          <a:ln w="12700" cap="flat" cmpd="sng">
            <a:solidFill>
              <a:srgbClr val="1F2B48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81" name="Google Shape;181;g2a7d61f4c11_1_13" descr="Gráfico de barras con relleno sólido">
            <a:extLst>
              <a:ext uri="{FF2B5EF4-FFF2-40B4-BE49-F238E27FC236}">
                <a16:creationId xmlns:a16="http://schemas.microsoft.com/office/drawing/2014/main" id="{4235A377-E2C0-5FFC-5C98-EDFBF70DA135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70115" y="1033402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182" name="Google Shape;182;g2a7d61f4c11_1_13">
            <a:extLst>
              <a:ext uri="{FF2B5EF4-FFF2-40B4-BE49-F238E27FC236}">
                <a16:creationId xmlns:a16="http://schemas.microsoft.com/office/drawing/2014/main" id="{48A74333-B9C4-19BA-FCA7-4EA5F7FD778A}"/>
              </a:ext>
            </a:extLst>
          </p:cNvPr>
          <p:cNvSpPr txBox="1"/>
          <p:nvPr/>
        </p:nvSpPr>
        <p:spPr>
          <a:xfrm>
            <a:off x="2914072" y="278654"/>
            <a:ext cx="7940478" cy="9540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2800" dirty="0">
                <a:solidFill>
                  <a:schemeClr val="dk1"/>
                </a:solidFill>
                <a:latin typeface="Corben"/>
                <a:ea typeface="Corben"/>
                <a:cs typeface="Corben"/>
                <a:sym typeface="Corben"/>
              </a:rPr>
              <a:t>Cantidad de Obras visitadas Marzo y Abril 2024</a:t>
            </a:r>
            <a:endParaRPr dirty="0"/>
          </a:p>
        </p:txBody>
      </p:sp>
      <p:graphicFrame>
        <p:nvGraphicFramePr>
          <p:cNvPr id="3" name="Tabla 2">
            <a:extLst>
              <a:ext uri="{FF2B5EF4-FFF2-40B4-BE49-F238E27FC236}">
                <a16:creationId xmlns:a16="http://schemas.microsoft.com/office/drawing/2014/main" id="{A74421DE-FB33-C394-49D5-1DE355A1077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33884516"/>
              </p:ext>
            </p:extLst>
          </p:nvPr>
        </p:nvGraphicFramePr>
        <p:xfrm>
          <a:off x="2367020" y="1405701"/>
          <a:ext cx="8487530" cy="520586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73423">
                  <a:extLst>
                    <a:ext uri="{9D8B030D-6E8A-4147-A177-3AD203B41FA5}">
                      <a16:colId xmlns:a16="http://schemas.microsoft.com/office/drawing/2014/main" val="2435106290"/>
                    </a:ext>
                  </a:extLst>
                </a:gridCol>
                <a:gridCol w="2172018">
                  <a:extLst>
                    <a:ext uri="{9D8B030D-6E8A-4147-A177-3AD203B41FA5}">
                      <a16:colId xmlns:a16="http://schemas.microsoft.com/office/drawing/2014/main" val="2475112048"/>
                    </a:ext>
                  </a:extLst>
                </a:gridCol>
                <a:gridCol w="5042089">
                  <a:extLst>
                    <a:ext uri="{9D8B030D-6E8A-4147-A177-3AD203B41FA5}">
                      <a16:colId xmlns:a16="http://schemas.microsoft.com/office/drawing/2014/main" val="701024861"/>
                    </a:ext>
                  </a:extLst>
                </a:gridCol>
              </a:tblGrid>
              <a:tr h="1281581">
                <a:tc>
                  <a:txBody>
                    <a:bodyPr/>
                    <a:lstStyle/>
                    <a:p>
                      <a:r>
                        <a:rPr lang="es-CL" dirty="0"/>
                        <a:t>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dirty="0" err="1"/>
                        <a:t>N°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dirty="0"/>
                        <a:t>OBRAS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90773262"/>
                  </a:ext>
                </a:extLst>
              </a:tr>
              <a:tr h="1397671">
                <a:tc>
                  <a:txBody>
                    <a:bodyPr/>
                    <a:lstStyle/>
                    <a:p>
                      <a:r>
                        <a:rPr lang="es-CL" dirty="0"/>
                        <a:t>Marzo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dirty="0"/>
                        <a:t>9 visitas</a:t>
                      </a:r>
                    </a:p>
                    <a:p>
                      <a:r>
                        <a:rPr lang="es-CL" dirty="0"/>
                        <a:t>141 personas atendidas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CL" dirty="0"/>
                        <a:t>El Pedregal : 23 personas atendidas.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CL" dirty="0"/>
                        <a:t>El Clan : 15 personas atendidas.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CL" dirty="0"/>
                        <a:t>Pedro de Oña : 26 personas atendidas.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CL" dirty="0"/>
                        <a:t>Aires de </a:t>
                      </a:r>
                      <a:r>
                        <a:rPr lang="es-CL" dirty="0" err="1"/>
                        <a:t>Machali</a:t>
                      </a:r>
                      <a:r>
                        <a:rPr lang="es-CL" dirty="0"/>
                        <a:t> : 16 personas atendidas.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CL" dirty="0" err="1"/>
                        <a:t>Icalma</a:t>
                      </a:r>
                      <a:r>
                        <a:rPr lang="es-CL" dirty="0"/>
                        <a:t> Torre C : 13 personas atendidas.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CL" dirty="0"/>
                        <a:t>Edificio 2 norte : 6 personas atendidas.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CL" dirty="0" err="1"/>
                        <a:t>Miralmar</a:t>
                      </a:r>
                      <a:r>
                        <a:rPr lang="es-CL" dirty="0"/>
                        <a:t> : 16 personas atendidas.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CL" dirty="0"/>
                        <a:t>Edificio Singular : 16 personas atendidas.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CL" dirty="0"/>
                        <a:t>Pinares de Concón : 10 personas atendidas.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5792642"/>
                  </a:ext>
                </a:extLst>
              </a:tr>
              <a:tr h="1912602">
                <a:tc>
                  <a:txBody>
                    <a:bodyPr/>
                    <a:lstStyle/>
                    <a:p>
                      <a:r>
                        <a:rPr lang="es-CL" dirty="0"/>
                        <a:t>Abril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dirty="0"/>
                        <a:t>7 visitas</a:t>
                      </a:r>
                    </a:p>
                    <a:p>
                      <a:r>
                        <a:rPr lang="es-CL" dirty="0"/>
                        <a:t>2 charlas</a:t>
                      </a:r>
                    </a:p>
                    <a:p>
                      <a:r>
                        <a:rPr lang="es-CL" dirty="0"/>
                        <a:t>77 personas atendidas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CL" dirty="0"/>
                        <a:t>Edificio Los Castaños : 12 personas atendidas.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CL" dirty="0" err="1"/>
                        <a:t>Minibodegas</a:t>
                      </a:r>
                      <a:r>
                        <a:rPr lang="es-CL" dirty="0"/>
                        <a:t> Recoleta : Charla.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CL" dirty="0"/>
                        <a:t>Condominio Santa Teresa : 30 personas atendidas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CL" dirty="0"/>
                        <a:t>Homecenter-Walmart-</a:t>
                      </a:r>
                      <a:r>
                        <a:rPr lang="es-CL" dirty="0" err="1"/>
                        <a:t>lc</a:t>
                      </a:r>
                      <a:r>
                        <a:rPr lang="es-CL" dirty="0"/>
                        <a:t> </a:t>
                      </a:r>
                      <a:r>
                        <a:rPr lang="es-CL" dirty="0" err="1"/>
                        <a:t>cc</a:t>
                      </a:r>
                      <a:r>
                        <a:rPr lang="es-CL" dirty="0"/>
                        <a:t>  (2) Chicureo: 25 personas atendidas + Charlas.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CL" dirty="0" err="1"/>
                        <a:t>Vitapark</a:t>
                      </a:r>
                      <a:r>
                        <a:rPr lang="es-CL" dirty="0"/>
                        <a:t> : Charla.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CL" dirty="0"/>
                        <a:t>PMGD Santa Inés : 8 personas atendidas.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76122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6990015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8">
          <a:extLst>
            <a:ext uri="{FF2B5EF4-FFF2-40B4-BE49-F238E27FC236}">
              <a16:creationId xmlns:a16="http://schemas.microsoft.com/office/drawing/2014/main" id="{E2A2FEEE-3BED-2487-3BCE-5284361F98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g2a7d61f4c11_1_13">
            <a:extLst>
              <a:ext uri="{FF2B5EF4-FFF2-40B4-BE49-F238E27FC236}">
                <a16:creationId xmlns:a16="http://schemas.microsoft.com/office/drawing/2014/main" id="{ADA0DAAC-E9CB-ACCE-BCFD-6D5F082EAAB0}"/>
              </a:ext>
            </a:extLst>
          </p:cNvPr>
          <p:cNvSpPr/>
          <p:nvPr/>
        </p:nvSpPr>
        <p:spPr>
          <a:xfrm rot="5400000">
            <a:off x="-467978" y="227839"/>
            <a:ext cx="2568900" cy="2525400"/>
          </a:xfrm>
          <a:prstGeom prst="blockArc">
            <a:avLst>
              <a:gd name="adj1" fmla="val 10800000"/>
              <a:gd name="adj2" fmla="val 42839"/>
              <a:gd name="adj3" fmla="val 9261"/>
            </a:avLst>
          </a:prstGeom>
          <a:gradFill>
            <a:gsLst>
              <a:gs pos="0">
                <a:srgbClr val="253356"/>
              </a:gs>
              <a:gs pos="42000">
                <a:srgbClr val="253356"/>
              </a:gs>
              <a:gs pos="100000">
                <a:srgbClr val="8FA1CF"/>
              </a:gs>
            </a:gsLst>
            <a:lin ang="2700006" scaled="0"/>
          </a:gradFill>
          <a:ln w="12700" cap="flat" cmpd="sng">
            <a:solidFill>
              <a:srgbClr val="1F2B48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0" name="Google Shape;180;g2a7d61f4c11_1_13">
            <a:extLst>
              <a:ext uri="{FF2B5EF4-FFF2-40B4-BE49-F238E27FC236}">
                <a16:creationId xmlns:a16="http://schemas.microsoft.com/office/drawing/2014/main" id="{5AF7764B-B173-55D2-AD10-3360D23AA76C}"/>
              </a:ext>
            </a:extLst>
          </p:cNvPr>
          <p:cNvSpPr/>
          <p:nvPr/>
        </p:nvSpPr>
        <p:spPr>
          <a:xfrm rot="-5400000">
            <a:off x="81517" y="756438"/>
            <a:ext cx="1469700" cy="1468200"/>
          </a:xfrm>
          <a:prstGeom prst="donut">
            <a:avLst>
              <a:gd name="adj" fmla="val 11861"/>
            </a:avLst>
          </a:prstGeom>
          <a:gradFill>
            <a:gsLst>
              <a:gs pos="0">
                <a:schemeClr val="lt1"/>
              </a:gs>
              <a:gs pos="50000">
                <a:srgbClr val="FAFAFA"/>
              </a:gs>
              <a:gs pos="100000">
                <a:srgbClr val="CECECE"/>
              </a:gs>
            </a:gsLst>
            <a:lin ang="5400012" scaled="0"/>
          </a:gradFill>
          <a:ln w="12700" cap="flat" cmpd="sng">
            <a:solidFill>
              <a:srgbClr val="1F2B48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81" name="Google Shape;181;g2a7d61f4c11_1_13" descr="Gráfico de barras con relleno sólido">
            <a:extLst>
              <a:ext uri="{FF2B5EF4-FFF2-40B4-BE49-F238E27FC236}">
                <a16:creationId xmlns:a16="http://schemas.microsoft.com/office/drawing/2014/main" id="{8DF3A166-3E90-F334-02D9-142858494B9C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70115" y="1033402"/>
            <a:ext cx="914400" cy="914400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3" name="Tabla 2">
            <a:extLst>
              <a:ext uri="{FF2B5EF4-FFF2-40B4-BE49-F238E27FC236}">
                <a16:creationId xmlns:a16="http://schemas.microsoft.com/office/drawing/2014/main" id="{795A6FAD-0D9E-08C1-67FD-96DBE68F20A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7665146"/>
              </p:ext>
            </p:extLst>
          </p:nvPr>
        </p:nvGraphicFramePr>
        <p:xfrm>
          <a:off x="2462555" y="983872"/>
          <a:ext cx="8414710" cy="582895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62497">
                  <a:extLst>
                    <a:ext uri="{9D8B030D-6E8A-4147-A177-3AD203B41FA5}">
                      <a16:colId xmlns:a16="http://schemas.microsoft.com/office/drawing/2014/main" val="2435106290"/>
                    </a:ext>
                  </a:extLst>
                </a:gridCol>
                <a:gridCol w="2153384">
                  <a:extLst>
                    <a:ext uri="{9D8B030D-6E8A-4147-A177-3AD203B41FA5}">
                      <a16:colId xmlns:a16="http://schemas.microsoft.com/office/drawing/2014/main" val="2475112048"/>
                    </a:ext>
                  </a:extLst>
                </a:gridCol>
                <a:gridCol w="4998829">
                  <a:extLst>
                    <a:ext uri="{9D8B030D-6E8A-4147-A177-3AD203B41FA5}">
                      <a16:colId xmlns:a16="http://schemas.microsoft.com/office/drawing/2014/main" val="701024861"/>
                    </a:ext>
                  </a:extLst>
                </a:gridCol>
              </a:tblGrid>
              <a:tr h="557339">
                <a:tc>
                  <a:txBody>
                    <a:bodyPr/>
                    <a:lstStyle/>
                    <a:p>
                      <a:r>
                        <a:rPr lang="es-CL" dirty="0"/>
                        <a:t>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dirty="0" err="1"/>
                        <a:t>N°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dirty="0"/>
                        <a:t>OBRAS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90773262"/>
                  </a:ext>
                </a:extLst>
              </a:tr>
              <a:tr h="3420940">
                <a:tc>
                  <a:txBody>
                    <a:bodyPr/>
                    <a:lstStyle/>
                    <a:p>
                      <a:r>
                        <a:rPr lang="es-CL" sz="1200" dirty="0"/>
                        <a:t>Mayo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sz="1200" dirty="0"/>
                        <a:t>17 visitas</a:t>
                      </a:r>
                    </a:p>
                    <a:p>
                      <a:r>
                        <a:rPr lang="es-CL" sz="1200" dirty="0"/>
                        <a:t>16 Charlas CCHH</a:t>
                      </a:r>
                    </a:p>
                    <a:p>
                      <a:r>
                        <a:rPr lang="es-CL" sz="1200" dirty="0"/>
                        <a:t>200 personas atendidas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CL" sz="1200" dirty="0"/>
                        <a:t>Parque Los Encinos : 5 personas atendidas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CL" sz="1200" dirty="0"/>
                        <a:t>Casas Aires de </a:t>
                      </a:r>
                      <a:r>
                        <a:rPr lang="es-CL" sz="1200" dirty="0" err="1"/>
                        <a:t>Machali</a:t>
                      </a:r>
                      <a:r>
                        <a:rPr lang="es-CL" sz="1200" dirty="0"/>
                        <a:t> : 2 personas atendidas.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CL" sz="1200" dirty="0" err="1"/>
                        <a:t>Cdo</a:t>
                      </a:r>
                      <a:r>
                        <a:rPr lang="es-CL" sz="1200" dirty="0"/>
                        <a:t> Sant Teresa : Solo charla.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CL" sz="1200" dirty="0"/>
                        <a:t>Edificio Mann T. A : Solo charla.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CL" sz="1200" dirty="0"/>
                        <a:t>Los </a:t>
                      </a:r>
                      <a:r>
                        <a:rPr lang="es-CL" sz="1200" dirty="0" err="1"/>
                        <a:t>Acacios</a:t>
                      </a:r>
                      <a:r>
                        <a:rPr lang="es-CL" sz="1200" dirty="0"/>
                        <a:t> II : 12 personas atendidas.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CL" sz="1200" dirty="0"/>
                        <a:t>PV Cerrillos : 5 personas atendidas.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CL" sz="1200" dirty="0" err="1"/>
                        <a:t>Metalpar</a:t>
                      </a:r>
                      <a:r>
                        <a:rPr lang="es-CL" sz="1200" dirty="0"/>
                        <a:t> Center : 2 personas atendidas.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CL" sz="1200" dirty="0"/>
                        <a:t>Andes </a:t>
                      </a:r>
                      <a:r>
                        <a:rPr lang="es-CL" sz="1200" dirty="0" err="1"/>
                        <a:t>Quilicuta</a:t>
                      </a:r>
                      <a:r>
                        <a:rPr lang="es-CL" sz="1200" dirty="0"/>
                        <a:t> : Solo charla.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CL" sz="1200" dirty="0" err="1"/>
                        <a:t>Urb</a:t>
                      </a:r>
                      <a:r>
                        <a:rPr lang="es-CL" sz="1200" dirty="0"/>
                        <a:t> Puerto Pudahuel :Solo charla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CL" sz="1200" dirty="0"/>
                        <a:t>Vista Colon: 14 personas atendidas.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CL" sz="1200" dirty="0"/>
                        <a:t>Edificio Candelaria : 7 personas atendidas.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CL" sz="1200" dirty="0"/>
                        <a:t>Terrazas Uno Norte : 20 personas atendidas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CL" sz="1200" dirty="0"/>
                        <a:t>Edificio Clan : 11 personas atendidas.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CL" sz="1200" dirty="0" err="1"/>
                        <a:t>Icalma</a:t>
                      </a:r>
                      <a:r>
                        <a:rPr lang="es-CL" sz="1200" dirty="0"/>
                        <a:t> Torre C : 12 personas atendidas.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CL" sz="1200" dirty="0"/>
                        <a:t>Edificio 2 norte : 30 personas atendidas.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CL" sz="1200" dirty="0" err="1"/>
                        <a:t>Miralmar</a:t>
                      </a:r>
                      <a:r>
                        <a:rPr lang="es-CL" sz="1200" dirty="0"/>
                        <a:t> : 40 personas atendidas.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CL" sz="1200" dirty="0"/>
                        <a:t>Edificio Singular : 40 personas atendidas.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5792642"/>
                  </a:ext>
                </a:extLst>
              </a:tr>
              <a:tr h="1850672">
                <a:tc>
                  <a:txBody>
                    <a:bodyPr/>
                    <a:lstStyle/>
                    <a:p>
                      <a:r>
                        <a:rPr lang="es-CL" sz="1200" dirty="0"/>
                        <a:t>Junio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sz="1200" dirty="0"/>
                        <a:t>8 visitas</a:t>
                      </a:r>
                    </a:p>
                    <a:p>
                      <a:r>
                        <a:rPr lang="es-CL" sz="1200" dirty="0"/>
                        <a:t>8 Charlas </a:t>
                      </a:r>
                    </a:p>
                    <a:p>
                      <a:r>
                        <a:rPr lang="es-CL" sz="1200" dirty="0"/>
                        <a:t>208 personas atendidas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CL" sz="1200" dirty="0"/>
                        <a:t>Pedro de Oña : 50 personas atendidas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CL" sz="1200" dirty="0"/>
                        <a:t>Edificio Mann T. A : 60 personas atendidas.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CL" sz="1200" dirty="0"/>
                        <a:t>San Valentín : 18 personas atendidas.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CL" sz="1200" dirty="0"/>
                        <a:t>Edificio Paradise :23 personas atendidas.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CL" sz="1200" dirty="0"/>
                        <a:t>Manuel </a:t>
                      </a:r>
                      <a:r>
                        <a:rPr lang="es-CL" sz="1200" dirty="0" err="1"/>
                        <a:t>Rodriguez</a:t>
                      </a:r>
                      <a:r>
                        <a:rPr lang="es-CL" sz="1200" dirty="0"/>
                        <a:t> :15 personas atendidas.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CL" sz="1200" dirty="0"/>
                        <a:t>Mapocho : 10 personas atendidas.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CL" sz="1200" dirty="0"/>
                        <a:t>Oficinas Almirante Pastene : 24 personas atendidas.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CL" sz="1200" dirty="0" err="1"/>
                        <a:t>Metalpar</a:t>
                      </a:r>
                      <a:r>
                        <a:rPr lang="es-CL" sz="1200" dirty="0"/>
                        <a:t> Center : 8 personas atendidas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s-CL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7612286"/>
                  </a:ext>
                </a:extLst>
              </a:tr>
            </a:tbl>
          </a:graphicData>
        </a:graphic>
      </p:graphicFrame>
      <p:sp>
        <p:nvSpPr>
          <p:cNvPr id="4" name="CuadroTexto 3">
            <a:extLst>
              <a:ext uri="{FF2B5EF4-FFF2-40B4-BE49-F238E27FC236}">
                <a16:creationId xmlns:a16="http://schemas.microsoft.com/office/drawing/2014/main" id="{3CB25500-CA8D-720D-BA1D-85605CEA5B62}"/>
              </a:ext>
            </a:extLst>
          </p:cNvPr>
          <p:cNvSpPr txBox="1"/>
          <p:nvPr/>
        </p:nvSpPr>
        <p:spPr>
          <a:xfrm>
            <a:off x="2607667" y="113303"/>
            <a:ext cx="8269598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2400" dirty="0">
                <a:solidFill>
                  <a:schemeClr val="dk1"/>
                </a:solidFill>
                <a:latin typeface="Corben"/>
                <a:ea typeface="Corben"/>
                <a:cs typeface="Corben"/>
                <a:sym typeface="Corben"/>
              </a:rPr>
              <a:t>Cantidad de Obras visitadas Mayo y Junio 2024</a:t>
            </a:r>
            <a:endParaRPr lang="es-CL" sz="2400" dirty="0"/>
          </a:p>
        </p:txBody>
      </p:sp>
    </p:spTree>
    <p:extLst>
      <p:ext uri="{BB962C8B-B14F-4D97-AF65-F5344CB8AC3E}">
        <p14:creationId xmlns:p14="http://schemas.microsoft.com/office/powerpoint/2010/main" val="105227138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8">
          <a:extLst>
            <a:ext uri="{FF2B5EF4-FFF2-40B4-BE49-F238E27FC236}">
              <a16:creationId xmlns:a16="http://schemas.microsoft.com/office/drawing/2014/main" id="{B54860BF-E290-9EB1-7349-5AF13976C5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g2a7d61f4c11_1_13">
            <a:extLst>
              <a:ext uri="{FF2B5EF4-FFF2-40B4-BE49-F238E27FC236}">
                <a16:creationId xmlns:a16="http://schemas.microsoft.com/office/drawing/2014/main" id="{DA73012B-5410-F4C8-E971-F4F81514B1A3}"/>
              </a:ext>
            </a:extLst>
          </p:cNvPr>
          <p:cNvSpPr/>
          <p:nvPr/>
        </p:nvSpPr>
        <p:spPr>
          <a:xfrm rot="5400000">
            <a:off x="-467978" y="227839"/>
            <a:ext cx="2568900" cy="2525400"/>
          </a:xfrm>
          <a:prstGeom prst="blockArc">
            <a:avLst>
              <a:gd name="adj1" fmla="val 10800000"/>
              <a:gd name="adj2" fmla="val 42839"/>
              <a:gd name="adj3" fmla="val 9261"/>
            </a:avLst>
          </a:prstGeom>
          <a:gradFill>
            <a:gsLst>
              <a:gs pos="0">
                <a:srgbClr val="253356"/>
              </a:gs>
              <a:gs pos="42000">
                <a:srgbClr val="253356"/>
              </a:gs>
              <a:gs pos="100000">
                <a:srgbClr val="8FA1CF"/>
              </a:gs>
            </a:gsLst>
            <a:lin ang="2700006" scaled="0"/>
          </a:gradFill>
          <a:ln w="12700" cap="flat" cmpd="sng">
            <a:solidFill>
              <a:srgbClr val="1F2B48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0" name="Google Shape;180;g2a7d61f4c11_1_13">
            <a:extLst>
              <a:ext uri="{FF2B5EF4-FFF2-40B4-BE49-F238E27FC236}">
                <a16:creationId xmlns:a16="http://schemas.microsoft.com/office/drawing/2014/main" id="{9DDDFA98-6856-1982-AD9A-703A8F8C715A}"/>
              </a:ext>
            </a:extLst>
          </p:cNvPr>
          <p:cNvSpPr/>
          <p:nvPr/>
        </p:nvSpPr>
        <p:spPr>
          <a:xfrm rot="-5400000">
            <a:off x="81517" y="756438"/>
            <a:ext cx="1469700" cy="1468200"/>
          </a:xfrm>
          <a:prstGeom prst="donut">
            <a:avLst>
              <a:gd name="adj" fmla="val 11861"/>
            </a:avLst>
          </a:prstGeom>
          <a:gradFill>
            <a:gsLst>
              <a:gs pos="0">
                <a:schemeClr val="lt1"/>
              </a:gs>
              <a:gs pos="50000">
                <a:srgbClr val="FAFAFA"/>
              </a:gs>
              <a:gs pos="100000">
                <a:srgbClr val="CECECE"/>
              </a:gs>
            </a:gsLst>
            <a:lin ang="5400012" scaled="0"/>
          </a:gradFill>
          <a:ln w="12700" cap="flat" cmpd="sng">
            <a:solidFill>
              <a:srgbClr val="1F2B48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81" name="Google Shape;181;g2a7d61f4c11_1_13" descr="Gráfico de barras con relleno sólido">
            <a:extLst>
              <a:ext uri="{FF2B5EF4-FFF2-40B4-BE49-F238E27FC236}">
                <a16:creationId xmlns:a16="http://schemas.microsoft.com/office/drawing/2014/main" id="{378E210D-CE2A-1544-17ED-90758F60D7BB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70115" y="1033402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182" name="Google Shape;182;g2a7d61f4c11_1_13">
            <a:extLst>
              <a:ext uri="{FF2B5EF4-FFF2-40B4-BE49-F238E27FC236}">
                <a16:creationId xmlns:a16="http://schemas.microsoft.com/office/drawing/2014/main" id="{20122450-18B3-841A-2D08-0B6B34B5F16E}"/>
              </a:ext>
            </a:extLst>
          </p:cNvPr>
          <p:cNvSpPr txBox="1"/>
          <p:nvPr/>
        </p:nvSpPr>
        <p:spPr>
          <a:xfrm>
            <a:off x="4347087" y="451634"/>
            <a:ext cx="6758400" cy="9540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2800" dirty="0">
                <a:solidFill>
                  <a:schemeClr val="dk1"/>
                </a:solidFill>
                <a:latin typeface="Corben"/>
                <a:ea typeface="Corben"/>
                <a:cs typeface="Corben"/>
                <a:sym typeface="Corben"/>
              </a:rPr>
              <a:t>Cantidad de Obras visitadas Julio y Agosto 2024</a:t>
            </a:r>
            <a:endParaRPr dirty="0"/>
          </a:p>
        </p:txBody>
      </p:sp>
      <p:graphicFrame>
        <p:nvGraphicFramePr>
          <p:cNvPr id="3" name="Tabla 2">
            <a:extLst>
              <a:ext uri="{FF2B5EF4-FFF2-40B4-BE49-F238E27FC236}">
                <a16:creationId xmlns:a16="http://schemas.microsoft.com/office/drawing/2014/main" id="{E75BCE48-012D-CC49-6580-C3F526A3423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4226602"/>
              </p:ext>
            </p:extLst>
          </p:nvPr>
        </p:nvGraphicFramePr>
        <p:xfrm>
          <a:off x="2367020" y="1405701"/>
          <a:ext cx="8487530" cy="45918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73423">
                  <a:extLst>
                    <a:ext uri="{9D8B030D-6E8A-4147-A177-3AD203B41FA5}">
                      <a16:colId xmlns:a16="http://schemas.microsoft.com/office/drawing/2014/main" val="2435106290"/>
                    </a:ext>
                  </a:extLst>
                </a:gridCol>
                <a:gridCol w="2172018">
                  <a:extLst>
                    <a:ext uri="{9D8B030D-6E8A-4147-A177-3AD203B41FA5}">
                      <a16:colId xmlns:a16="http://schemas.microsoft.com/office/drawing/2014/main" val="2475112048"/>
                    </a:ext>
                  </a:extLst>
                </a:gridCol>
                <a:gridCol w="5042089">
                  <a:extLst>
                    <a:ext uri="{9D8B030D-6E8A-4147-A177-3AD203B41FA5}">
                      <a16:colId xmlns:a16="http://schemas.microsoft.com/office/drawing/2014/main" val="701024861"/>
                    </a:ext>
                  </a:extLst>
                </a:gridCol>
              </a:tblGrid>
              <a:tr h="1281581">
                <a:tc>
                  <a:txBody>
                    <a:bodyPr/>
                    <a:lstStyle/>
                    <a:p>
                      <a:r>
                        <a:rPr lang="es-CL" dirty="0"/>
                        <a:t>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dirty="0" err="1"/>
                        <a:t>N°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dirty="0"/>
                        <a:t>OBRAS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90773262"/>
                  </a:ext>
                </a:extLst>
              </a:tr>
              <a:tr h="1397671">
                <a:tc>
                  <a:txBody>
                    <a:bodyPr/>
                    <a:lstStyle/>
                    <a:p>
                      <a:r>
                        <a:rPr lang="es-CL" dirty="0"/>
                        <a:t>Julio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dirty="0"/>
                        <a:t>5 visitas</a:t>
                      </a:r>
                    </a:p>
                    <a:p>
                      <a:r>
                        <a:rPr lang="es-CL" dirty="0"/>
                        <a:t>5 charlas</a:t>
                      </a:r>
                    </a:p>
                    <a:p>
                      <a:r>
                        <a:rPr lang="es-CL" dirty="0"/>
                        <a:t>133 personas atendidas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s-CL" dirty="0"/>
                        <a:t>Vista Colón: 10 personas atendidas.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s-CL" dirty="0" err="1"/>
                        <a:t>Vitapark</a:t>
                      </a:r>
                      <a:r>
                        <a:rPr lang="es-CL" dirty="0"/>
                        <a:t> A1-A2 : 37 personas atendidas.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CL" dirty="0"/>
                        <a:t>Edificios Plaza Franklin : 7 personas atendidas.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CL" dirty="0"/>
                        <a:t>Oficinas Centrales : 43 personas atendidas.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CL" dirty="0"/>
                        <a:t>Edificio Los Castaños : 36 personas atendidas.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5792642"/>
                  </a:ext>
                </a:extLst>
              </a:tr>
              <a:tr h="1912602">
                <a:tc>
                  <a:txBody>
                    <a:bodyPr/>
                    <a:lstStyle/>
                    <a:p>
                      <a:r>
                        <a:rPr lang="es-CL" dirty="0"/>
                        <a:t>Agosto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/>
                        <a:t>6 visitas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CL" dirty="0"/>
                        <a:t>Los </a:t>
                      </a:r>
                      <a:r>
                        <a:rPr lang="es-CL" dirty="0" err="1"/>
                        <a:t>Acacios</a:t>
                      </a:r>
                      <a:r>
                        <a:rPr lang="es-CL" dirty="0"/>
                        <a:t> : 28 personas atendidas.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CL" dirty="0"/>
                        <a:t>Parque Los Encinos : 44 personas atendidas.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CL" dirty="0"/>
                        <a:t>Oficinas Centrales : 9 personas atendidas.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CL" dirty="0"/>
                        <a:t>Edificio Mira al Mar : 21 personas atendidas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CL" dirty="0"/>
                        <a:t>Edificio Clan : 23 personas atendidas.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CL" dirty="0"/>
                        <a:t>Homecenter-Walmart-</a:t>
                      </a:r>
                      <a:r>
                        <a:rPr lang="es-CL" dirty="0" err="1"/>
                        <a:t>lc</a:t>
                      </a:r>
                      <a:r>
                        <a:rPr lang="es-CL" dirty="0"/>
                        <a:t> </a:t>
                      </a:r>
                      <a:r>
                        <a:rPr lang="es-CL" dirty="0" err="1"/>
                        <a:t>cc</a:t>
                      </a:r>
                      <a:r>
                        <a:rPr lang="es-CL" dirty="0"/>
                        <a:t> Chicureo : 48 personas atendidas.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76122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02150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2"/>
          <p:cNvSpPr txBox="1">
            <a:spLocks noGrp="1"/>
          </p:cNvSpPr>
          <p:nvPr>
            <p:ph type="title"/>
          </p:nvPr>
        </p:nvSpPr>
        <p:spPr>
          <a:xfrm>
            <a:off x="391887" y="647499"/>
            <a:ext cx="5486399" cy="6911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orben"/>
              <a:buNone/>
            </a:pPr>
            <a:r>
              <a:rPr lang="es-CL" dirty="0">
                <a:latin typeface="Corben"/>
                <a:ea typeface="Corben"/>
                <a:cs typeface="Corben"/>
                <a:sym typeface="Corben"/>
              </a:rPr>
              <a:t>Cómo estamos?</a:t>
            </a:r>
            <a:endParaRPr dirty="0"/>
          </a:p>
        </p:txBody>
      </p:sp>
      <p:sp>
        <p:nvSpPr>
          <p:cNvPr id="102" name="Google Shape;102;p2"/>
          <p:cNvSpPr/>
          <p:nvPr/>
        </p:nvSpPr>
        <p:spPr>
          <a:xfrm rot="10800000">
            <a:off x="3309258" y="2823481"/>
            <a:ext cx="2569028" cy="2525487"/>
          </a:xfrm>
          <a:prstGeom prst="blockArc">
            <a:avLst>
              <a:gd name="adj1" fmla="val 10800000"/>
              <a:gd name="adj2" fmla="val 42839"/>
              <a:gd name="adj3" fmla="val 9261"/>
            </a:avLst>
          </a:prstGeom>
          <a:gradFill>
            <a:gsLst>
              <a:gs pos="0">
                <a:srgbClr val="253356"/>
              </a:gs>
              <a:gs pos="22000">
                <a:srgbClr val="253356"/>
              </a:gs>
              <a:gs pos="100000">
                <a:srgbClr val="8FA1CF"/>
              </a:gs>
            </a:gsLst>
            <a:lin ang="2700000" scaled="0"/>
          </a:gradFill>
          <a:ln w="12700" cap="flat" cmpd="sng">
            <a:solidFill>
              <a:srgbClr val="1F2B48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3" name="Google Shape;103;p2"/>
          <p:cNvSpPr/>
          <p:nvPr/>
        </p:nvSpPr>
        <p:spPr>
          <a:xfrm>
            <a:off x="903515" y="2239734"/>
            <a:ext cx="2569028" cy="2525487"/>
          </a:xfrm>
          <a:prstGeom prst="blockArc">
            <a:avLst>
              <a:gd name="adj1" fmla="val 10800000"/>
              <a:gd name="adj2" fmla="val 42839"/>
              <a:gd name="adj3" fmla="val 9261"/>
            </a:avLst>
          </a:prstGeom>
          <a:gradFill>
            <a:gsLst>
              <a:gs pos="0">
                <a:srgbClr val="253356"/>
              </a:gs>
              <a:gs pos="42000">
                <a:srgbClr val="253356"/>
              </a:gs>
              <a:gs pos="100000">
                <a:srgbClr val="8FA1CF"/>
              </a:gs>
            </a:gsLst>
            <a:lin ang="2700000" scaled="0"/>
          </a:gradFill>
          <a:ln w="12700" cap="flat" cmpd="sng">
            <a:solidFill>
              <a:srgbClr val="1F2B48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4" name="Google Shape;104;p2"/>
          <p:cNvSpPr/>
          <p:nvPr/>
        </p:nvSpPr>
        <p:spPr>
          <a:xfrm>
            <a:off x="5606143" y="2221365"/>
            <a:ext cx="2569028" cy="2525487"/>
          </a:xfrm>
          <a:prstGeom prst="blockArc">
            <a:avLst>
              <a:gd name="adj1" fmla="val 10800000"/>
              <a:gd name="adj2" fmla="val 42839"/>
              <a:gd name="adj3" fmla="val 9261"/>
            </a:avLst>
          </a:prstGeom>
          <a:gradFill>
            <a:gsLst>
              <a:gs pos="0">
                <a:srgbClr val="253356"/>
              </a:gs>
              <a:gs pos="42000">
                <a:srgbClr val="253356"/>
              </a:gs>
              <a:gs pos="100000">
                <a:srgbClr val="8FA1CF"/>
              </a:gs>
            </a:gsLst>
            <a:lin ang="2700000" scaled="0"/>
          </a:gradFill>
          <a:ln w="12700" cap="flat" cmpd="sng">
            <a:solidFill>
              <a:srgbClr val="1F2B48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5" name="Google Shape;105;p2"/>
          <p:cNvSpPr/>
          <p:nvPr/>
        </p:nvSpPr>
        <p:spPr>
          <a:xfrm rot="10800000">
            <a:off x="8011886" y="2823481"/>
            <a:ext cx="2569028" cy="2525487"/>
          </a:xfrm>
          <a:prstGeom prst="blockArc">
            <a:avLst>
              <a:gd name="adj1" fmla="val 10800000"/>
              <a:gd name="adj2" fmla="val 42839"/>
              <a:gd name="adj3" fmla="val 9261"/>
            </a:avLst>
          </a:prstGeom>
          <a:gradFill>
            <a:gsLst>
              <a:gs pos="0">
                <a:srgbClr val="253356"/>
              </a:gs>
              <a:gs pos="42000">
                <a:srgbClr val="253356"/>
              </a:gs>
              <a:gs pos="100000">
                <a:srgbClr val="8FA1CF"/>
              </a:gs>
            </a:gsLst>
            <a:lin ang="2700000" scaled="0"/>
          </a:gradFill>
          <a:ln w="12700" cap="flat" cmpd="sng">
            <a:solidFill>
              <a:srgbClr val="1F2B48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6" name="Google Shape;106;p2"/>
          <p:cNvSpPr/>
          <p:nvPr/>
        </p:nvSpPr>
        <p:spPr>
          <a:xfrm>
            <a:off x="1426030" y="2673068"/>
            <a:ext cx="1469571" cy="1468324"/>
          </a:xfrm>
          <a:prstGeom prst="donut">
            <a:avLst>
              <a:gd name="adj" fmla="val 11861"/>
            </a:avLst>
          </a:prstGeom>
          <a:gradFill>
            <a:gsLst>
              <a:gs pos="0">
                <a:schemeClr val="lt1"/>
              </a:gs>
              <a:gs pos="50000">
                <a:srgbClr val="FAFAFA"/>
              </a:gs>
              <a:gs pos="100000">
                <a:srgbClr val="CECECE"/>
              </a:gs>
            </a:gsLst>
            <a:lin ang="5400000" scaled="0"/>
          </a:gradFill>
          <a:ln w="12700" cap="flat" cmpd="sng">
            <a:solidFill>
              <a:srgbClr val="1F2B48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7" name="Google Shape;107;p2"/>
          <p:cNvSpPr/>
          <p:nvPr/>
        </p:nvSpPr>
        <p:spPr>
          <a:xfrm>
            <a:off x="3858985" y="3407230"/>
            <a:ext cx="1469571" cy="1468324"/>
          </a:xfrm>
          <a:prstGeom prst="donut">
            <a:avLst>
              <a:gd name="adj" fmla="val 11861"/>
            </a:avLst>
          </a:prstGeom>
          <a:gradFill>
            <a:gsLst>
              <a:gs pos="0">
                <a:schemeClr val="lt1"/>
              </a:gs>
              <a:gs pos="50000">
                <a:srgbClr val="FAFAFA"/>
              </a:gs>
              <a:gs pos="100000">
                <a:srgbClr val="CECECE"/>
              </a:gs>
            </a:gsLst>
            <a:lin ang="5400000" scaled="0"/>
          </a:gradFill>
          <a:ln w="12700" cap="flat" cmpd="sng">
            <a:solidFill>
              <a:srgbClr val="1F2B48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8" name="Google Shape;108;p2"/>
          <p:cNvSpPr/>
          <p:nvPr/>
        </p:nvSpPr>
        <p:spPr>
          <a:xfrm>
            <a:off x="6155873" y="2673068"/>
            <a:ext cx="1469571" cy="1468324"/>
          </a:xfrm>
          <a:prstGeom prst="donut">
            <a:avLst>
              <a:gd name="adj" fmla="val 11861"/>
            </a:avLst>
          </a:prstGeom>
          <a:gradFill>
            <a:gsLst>
              <a:gs pos="0">
                <a:schemeClr val="lt1"/>
              </a:gs>
              <a:gs pos="50000">
                <a:srgbClr val="FAFAFA"/>
              </a:gs>
              <a:gs pos="100000">
                <a:srgbClr val="CECECE"/>
              </a:gs>
            </a:gsLst>
            <a:lin ang="5400000" scaled="0"/>
          </a:gradFill>
          <a:ln w="12700" cap="flat" cmpd="sng">
            <a:solidFill>
              <a:srgbClr val="1F2B48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9" name="Google Shape;109;p2"/>
          <p:cNvSpPr/>
          <p:nvPr/>
        </p:nvSpPr>
        <p:spPr>
          <a:xfrm>
            <a:off x="8561613" y="3407230"/>
            <a:ext cx="1469571" cy="1468324"/>
          </a:xfrm>
          <a:prstGeom prst="donut">
            <a:avLst>
              <a:gd name="adj" fmla="val 11861"/>
            </a:avLst>
          </a:prstGeom>
          <a:gradFill>
            <a:gsLst>
              <a:gs pos="0">
                <a:schemeClr val="lt1"/>
              </a:gs>
              <a:gs pos="50000">
                <a:srgbClr val="FAFAFA"/>
              </a:gs>
              <a:gs pos="100000">
                <a:srgbClr val="CECECE"/>
              </a:gs>
            </a:gsLst>
            <a:lin ang="5400000" scaled="0"/>
          </a:gradFill>
          <a:ln w="12700" cap="flat" cmpd="sng">
            <a:solidFill>
              <a:srgbClr val="1F2B48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0" name="Google Shape;110;p2"/>
          <p:cNvSpPr/>
          <p:nvPr/>
        </p:nvSpPr>
        <p:spPr>
          <a:xfrm>
            <a:off x="3045277" y="3471950"/>
            <a:ext cx="702129" cy="688010"/>
          </a:xfrm>
          <a:prstGeom prst="donut">
            <a:avLst>
              <a:gd name="adj" fmla="val 25000"/>
            </a:avLst>
          </a:prstGeom>
          <a:gradFill>
            <a:gsLst>
              <a:gs pos="0">
                <a:srgbClr val="224F76"/>
              </a:gs>
              <a:gs pos="50000">
                <a:srgbClr val="374C81"/>
              </a:gs>
              <a:gs pos="100000">
                <a:srgbClr val="CECECE"/>
              </a:gs>
            </a:gsLst>
            <a:lin ang="5400000" scaled="0"/>
          </a:gradFill>
          <a:ln w="12700" cap="flat" cmpd="sng">
            <a:solidFill>
              <a:srgbClr val="1F2B48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1" name="Google Shape;111;p2"/>
          <p:cNvSpPr txBox="1"/>
          <p:nvPr/>
        </p:nvSpPr>
        <p:spPr>
          <a:xfrm>
            <a:off x="1556656" y="4485263"/>
            <a:ext cx="1752599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Evaluación cualitativa</a:t>
            </a:r>
            <a:endParaRPr/>
          </a:p>
        </p:txBody>
      </p:sp>
      <p:sp>
        <p:nvSpPr>
          <p:cNvPr id="112" name="Google Shape;112;p2"/>
          <p:cNvSpPr txBox="1"/>
          <p:nvPr/>
        </p:nvSpPr>
        <p:spPr>
          <a:xfrm>
            <a:off x="3914778" y="2036875"/>
            <a:ext cx="1469571" cy="14157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18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Estadísticas generales   Enero a Agosto 2024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14" name="Google Shape;114;p2"/>
          <p:cNvSpPr txBox="1"/>
          <p:nvPr/>
        </p:nvSpPr>
        <p:spPr>
          <a:xfrm>
            <a:off x="8820149" y="2673068"/>
            <a:ext cx="1360715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1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Propuestas  y desafíos</a:t>
            </a:r>
            <a:endParaRPr/>
          </a:p>
        </p:txBody>
      </p:sp>
      <p:pic>
        <p:nvPicPr>
          <p:cNvPr id="115" name="Google Shape;115;p2" descr="Gráfico de barras con relleno sólido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147457" y="3684192"/>
            <a:ext cx="914400" cy="914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6" name="Google Shape;116;p2" descr="Portapapeles parcialmente comprobado con relleno sólido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8820149" y="3702760"/>
            <a:ext cx="914400" cy="914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7" name="Google Shape;117;p2" descr="Niños con relleno sólido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1730829" y="2995407"/>
            <a:ext cx="914400" cy="914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8" name="Google Shape;118;p2" descr="Tendencia al alza con relleno sólido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6447063" y="297681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119" name="Google Shape;119;p2"/>
          <p:cNvSpPr/>
          <p:nvPr/>
        </p:nvSpPr>
        <p:spPr>
          <a:xfrm>
            <a:off x="5384349" y="3432671"/>
            <a:ext cx="702129" cy="688010"/>
          </a:xfrm>
          <a:prstGeom prst="donut">
            <a:avLst>
              <a:gd name="adj" fmla="val 25000"/>
            </a:avLst>
          </a:prstGeom>
          <a:gradFill>
            <a:gsLst>
              <a:gs pos="0">
                <a:srgbClr val="224F76"/>
              </a:gs>
              <a:gs pos="50000">
                <a:srgbClr val="374C81"/>
              </a:gs>
              <a:gs pos="100000">
                <a:srgbClr val="CECECE"/>
              </a:gs>
            </a:gsLst>
            <a:lin ang="5400000" scaled="0"/>
          </a:gradFill>
          <a:ln w="12700" cap="flat" cmpd="sng">
            <a:solidFill>
              <a:srgbClr val="1F2B48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0" name="Google Shape;120;p2"/>
          <p:cNvSpPr/>
          <p:nvPr/>
        </p:nvSpPr>
        <p:spPr>
          <a:xfrm>
            <a:off x="7764232" y="3471950"/>
            <a:ext cx="702129" cy="688010"/>
          </a:xfrm>
          <a:prstGeom prst="donut">
            <a:avLst>
              <a:gd name="adj" fmla="val 25000"/>
            </a:avLst>
          </a:prstGeom>
          <a:gradFill>
            <a:gsLst>
              <a:gs pos="0">
                <a:srgbClr val="224F76"/>
              </a:gs>
              <a:gs pos="50000">
                <a:srgbClr val="374C81"/>
              </a:gs>
              <a:gs pos="100000">
                <a:srgbClr val="CECECE"/>
              </a:gs>
            </a:gsLst>
            <a:lin ang="5400000" scaled="0"/>
          </a:gradFill>
          <a:ln w="12700" cap="flat" cmpd="sng">
            <a:solidFill>
              <a:srgbClr val="1F2B48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lt1"/>
            </a:gs>
            <a:gs pos="50000">
              <a:srgbClr val="FAFAFA"/>
            </a:gs>
            <a:gs pos="100000">
              <a:srgbClr val="CECECE"/>
            </a:gs>
          </a:gsLst>
          <a:lin ang="5400000" scaled="0"/>
        </a:gradFill>
        <a:effectLst/>
      </p:bgPr>
    </p:bg>
    <p:spTree>
      <p:nvGrpSpPr>
        <p:cNvPr id="1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8"/>
          <p:cNvSpPr txBox="1"/>
          <p:nvPr/>
        </p:nvSpPr>
        <p:spPr>
          <a:xfrm>
            <a:off x="1560075" y="722229"/>
            <a:ext cx="9012600" cy="144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4000" dirty="0">
                <a:solidFill>
                  <a:schemeClr val="dk1"/>
                </a:solidFill>
                <a:latin typeface="Corben"/>
                <a:ea typeface="Corben"/>
                <a:cs typeface="Corben"/>
                <a:sym typeface="Corben"/>
              </a:rPr>
              <a:t>Propuestas y Desafíos</a:t>
            </a:r>
            <a:r>
              <a:rPr lang="es-CL" sz="4400" dirty="0">
                <a:solidFill>
                  <a:srgbClr val="276F8B"/>
                </a:solidFill>
                <a:latin typeface="Arial"/>
                <a:ea typeface="Arial"/>
                <a:cs typeface="Arial"/>
                <a:sym typeface="Arial"/>
              </a:rPr>
              <a:t>:</a:t>
            </a:r>
            <a:endParaRPr dirty="0"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440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9" name="Google Shape;189;p8"/>
          <p:cNvSpPr/>
          <p:nvPr/>
        </p:nvSpPr>
        <p:spPr>
          <a:xfrm rot="5400000">
            <a:off x="-435428" y="194277"/>
            <a:ext cx="2569028" cy="2525487"/>
          </a:xfrm>
          <a:prstGeom prst="blockArc">
            <a:avLst>
              <a:gd name="adj1" fmla="val 10800000"/>
              <a:gd name="adj2" fmla="val 42839"/>
              <a:gd name="adj3" fmla="val 9261"/>
            </a:avLst>
          </a:prstGeom>
          <a:gradFill>
            <a:gsLst>
              <a:gs pos="0">
                <a:srgbClr val="253356"/>
              </a:gs>
              <a:gs pos="42000">
                <a:srgbClr val="253356"/>
              </a:gs>
              <a:gs pos="100000">
                <a:srgbClr val="8FA1CF"/>
              </a:gs>
            </a:gsLst>
            <a:lin ang="2700000" scaled="0"/>
          </a:gradFill>
          <a:ln w="12700" cap="flat" cmpd="sng">
            <a:solidFill>
              <a:srgbClr val="1F2B48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0" name="Google Shape;190;p8"/>
          <p:cNvSpPr/>
          <p:nvPr/>
        </p:nvSpPr>
        <p:spPr>
          <a:xfrm rot="-5400000">
            <a:off x="114300" y="722859"/>
            <a:ext cx="1469571" cy="1468324"/>
          </a:xfrm>
          <a:prstGeom prst="donut">
            <a:avLst>
              <a:gd name="adj" fmla="val 11861"/>
            </a:avLst>
          </a:prstGeom>
          <a:gradFill>
            <a:gsLst>
              <a:gs pos="0">
                <a:schemeClr val="lt1"/>
              </a:gs>
              <a:gs pos="50000">
                <a:srgbClr val="FAFAFA"/>
              </a:gs>
              <a:gs pos="100000">
                <a:srgbClr val="CECECE"/>
              </a:gs>
            </a:gsLst>
            <a:lin ang="5400000" scaled="0"/>
          </a:gradFill>
          <a:ln w="12700" cap="flat" cmpd="sng">
            <a:solidFill>
              <a:srgbClr val="1F2B48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91" name="Google Shape;191;p8" descr="Portapapeles parcialmente comprobado con relleno sólido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91885" y="999821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0E000AE8-7289-24CE-30C4-0C2402D8E9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270EB094-75F4-1337-711F-C0DB1BF6E7E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fontScale="85000" lnSpcReduction="20000"/>
          </a:bodyPr>
          <a:lstStyle/>
          <a:p>
            <a:endParaRPr lang="es-CL" dirty="0"/>
          </a:p>
          <a:p>
            <a:endParaRPr lang="es-CL" dirty="0"/>
          </a:p>
          <a:p>
            <a:r>
              <a:rPr lang="es-CL" dirty="0"/>
              <a:t>Avance en visitas a terreno V y VI región</a:t>
            </a:r>
          </a:p>
          <a:p>
            <a:pPr marL="114300" indent="0">
              <a:buNone/>
            </a:pPr>
            <a:endParaRPr lang="es-CL" dirty="0"/>
          </a:p>
          <a:p>
            <a:r>
              <a:rPr lang="es-CL" dirty="0"/>
              <a:t>Conocer y potenciar beneficios gratuitos CCHC.</a:t>
            </a:r>
          </a:p>
          <a:p>
            <a:endParaRPr lang="es-CL" dirty="0"/>
          </a:p>
          <a:p>
            <a:r>
              <a:rPr lang="es-CL" dirty="0"/>
              <a:t>Importancia de tener mayor capacitación respecto al tema de la ley de inclusión.</a:t>
            </a:r>
          </a:p>
          <a:p>
            <a:endParaRPr lang="es-CL" dirty="0"/>
          </a:p>
          <a:p>
            <a:endParaRPr lang="es-CL" dirty="0"/>
          </a:p>
          <a:p>
            <a:r>
              <a:rPr lang="es-CL" dirty="0"/>
              <a:t>Potenciar uso de la plataforma</a:t>
            </a:r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lt1"/>
            </a:gs>
            <a:gs pos="54000">
              <a:srgbClr val="FAFAFA"/>
            </a:gs>
            <a:gs pos="100000">
              <a:srgbClr val="CECECE"/>
            </a:gs>
          </a:gsLst>
          <a:lin ang="5400000" scaled="0"/>
        </a:gradFill>
        <a:effectLst/>
      </p:bgPr>
    </p:bg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9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0">
                <a:schemeClr val="lt1"/>
              </a:gs>
              <a:gs pos="54000">
                <a:srgbClr val="FAFAFA"/>
              </a:gs>
              <a:gs pos="100000">
                <a:srgbClr val="CECECE"/>
              </a:gs>
            </a:gsLst>
            <a:lin ang="54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mMmU</a:t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8" name="Google Shape;198;p9"/>
          <p:cNvSpPr/>
          <p:nvPr/>
        </p:nvSpPr>
        <p:spPr>
          <a:xfrm rot="6269068">
            <a:off x="8717845" y="3339275"/>
            <a:ext cx="2987899" cy="2987899"/>
          </a:xfrm>
          <a:prstGeom prst="arc">
            <a:avLst>
              <a:gd name="adj1" fmla="val 14441841"/>
              <a:gd name="adj2" fmla="val 0"/>
            </a:avLst>
          </a:prstGeom>
          <a:noFill/>
          <a:ln w="127000" cap="rnd" cmpd="sng">
            <a:solidFill>
              <a:schemeClr val="accent4"/>
            </a:solidFill>
            <a:prstDash val="dash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9" name="Google Shape;199;p9"/>
          <p:cNvSpPr txBox="1">
            <a:spLocks noGrp="1"/>
          </p:cNvSpPr>
          <p:nvPr>
            <p:ph type="body" idx="1"/>
          </p:nvPr>
        </p:nvSpPr>
        <p:spPr>
          <a:xfrm>
            <a:off x="947057" y="5833708"/>
            <a:ext cx="10907486" cy="3906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</a:pPr>
            <a:endParaRPr dirty="0"/>
          </a:p>
        </p:txBody>
      </p:sp>
      <p:pic>
        <p:nvPicPr>
          <p:cNvPr id="200" name="Google Shape;200;p9" descr="Un dibujo de una cara feliz&#10;&#10;Descripción generada automáticamente con confianza baja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97776" y="824706"/>
            <a:ext cx="1937437" cy="874972"/>
          </a:xfrm>
          <a:prstGeom prst="rect">
            <a:avLst/>
          </a:prstGeom>
          <a:noFill/>
          <a:ln>
            <a:noFill/>
          </a:ln>
        </p:spPr>
      </p:pic>
      <p:sp>
        <p:nvSpPr>
          <p:cNvPr id="201" name="Google Shape;201;p9"/>
          <p:cNvSpPr/>
          <p:nvPr/>
        </p:nvSpPr>
        <p:spPr>
          <a:xfrm>
            <a:off x="6390589" y="1062544"/>
            <a:ext cx="4756200" cy="4756200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4900">
                <a:solidFill>
                  <a:srgbClr val="134F5C"/>
                </a:solidFill>
                <a:latin typeface="Calibri"/>
                <a:ea typeface="Calibri"/>
                <a:cs typeface="Calibri"/>
                <a:sym typeface="Calibri"/>
              </a:rPr>
              <a:t>MUCHAS GRACIAS!</a:t>
            </a:r>
            <a:endParaRPr sz="4900" b="0" i="0" u="none" strike="noStrike" cap="none">
              <a:solidFill>
                <a:srgbClr val="134F5C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7ACB95E6-475E-2BFD-5ABF-A4896EB67D1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256936" y="162764"/>
            <a:ext cx="1779705" cy="1752983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3"/>
          <p:cNvSpPr txBox="1">
            <a:spLocks noGrp="1"/>
          </p:cNvSpPr>
          <p:nvPr>
            <p:ph type="title"/>
          </p:nvPr>
        </p:nvSpPr>
        <p:spPr>
          <a:xfrm>
            <a:off x="1794328" y="350837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orben"/>
              <a:buNone/>
            </a:pPr>
            <a:r>
              <a:rPr lang="es-CL" sz="2800" dirty="0">
                <a:latin typeface="Corben"/>
                <a:ea typeface="Corben"/>
                <a:cs typeface="Corben"/>
                <a:sym typeface="Corben"/>
              </a:rPr>
              <a:t>Evaluación cualitativa</a:t>
            </a:r>
            <a:endParaRPr lang="es-CL" sz="2800" dirty="0"/>
          </a:p>
        </p:txBody>
      </p:sp>
      <p:sp>
        <p:nvSpPr>
          <p:cNvPr id="126" name="Google Shape;126;p3"/>
          <p:cNvSpPr txBox="1">
            <a:spLocks noGrp="1"/>
          </p:cNvSpPr>
          <p:nvPr>
            <p:ph type="body" idx="1"/>
          </p:nvPr>
        </p:nvSpPr>
        <p:spPr>
          <a:xfrm>
            <a:off x="1130300" y="1981199"/>
            <a:ext cx="10515600" cy="4195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85000" lnSpcReduction="20000"/>
          </a:bodyPr>
          <a:lstStyle/>
          <a:p>
            <a:pPr lvl="0" indent="-45720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40444"/>
              <a:buFont typeface="Arial" panose="020B0604020202020204" pitchFamily="34" charset="0"/>
              <a:buChar char="•"/>
            </a:pPr>
            <a:r>
              <a:rPr lang="es-CL" dirty="0"/>
              <a:t>Adaptación cambios Equipo EBCO</a:t>
            </a:r>
          </a:p>
          <a:p>
            <a:pPr lvl="0" indent="-45720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40444"/>
              <a:buFont typeface="Arial" panose="020B0604020202020204" pitchFamily="34" charset="0"/>
              <a:buChar char="•"/>
            </a:pPr>
            <a:endParaRPr lang="es-CL" dirty="0"/>
          </a:p>
          <a:p>
            <a:pPr lvl="0" indent="-45720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40444"/>
              <a:buFont typeface="Arial" panose="020B0604020202020204" pitchFamily="34" charset="0"/>
              <a:buChar char="•"/>
            </a:pPr>
            <a:r>
              <a:rPr lang="es-CL" dirty="0"/>
              <a:t>Capacidad de reacción a solicitudes de urgencias.</a:t>
            </a:r>
          </a:p>
          <a:p>
            <a:pPr lvl="0" indent="-45720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40444"/>
              <a:buFont typeface="Arial" panose="020B0604020202020204" pitchFamily="34" charset="0"/>
              <a:buChar char="•"/>
            </a:pPr>
            <a:endParaRPr lang="es-CL" dirty="0"/>
          </a:p>
          <a:p>
            <a:pPr indent="-457200" algn="just">
              <a:spcBef>
                <a:spcPts val="0"/>
              </a:spcBef>
              <a:buSzPct val="40444"/>
            </a:pPr>
            <a:r>
              <a:rPr lang="es-CL" dirty="0"/>
              <a:t>Positiva iniciativa de Drive compartido con equipo Calidad de Vida</a:t>
            </a:r>
          </a:p>
          <a:p>
            <a:pPr indent="-457200" algn="just">
              <a:spcBef>
                <a:spcPts val="0"/>
              </a:spcBef>
              <a:buSzPct val="40444"/>
            </a:pPr>
            <a:endParaRPr lang="es-CL" dirty="0"/>
          </a:p>
          <a:p>
            <a:pPr lvl="0" indent="-45720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40444"/>
              <a:buFont typeface="Arial" panose="020B0604020202020204" pitchFamily="34" charset="0"/>
              <a:buChar char="•"/>
            </a:pPr>
            <a:r>
              <a:rPr lang="es-CL" dirty="0"/>
              <a:t>Excelente experiencia en IV región en obra y con Asistente Social a cargo.</a:t>
            </a:r>
          </a:p>
          <a:p>
            <a:pPr lvl="0" indent="-45720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40444"/>
              <a:buFont typeface="Arial" panose="020B0604020202020204" pitchFamily="34" charset="0"/>
              <a:buChar char="•"/>
            </a:pPr>
            <a:endParaRPr lang="es-CL" dirty="0"/>
          </a:p>
          <a:p>
            <a:pPr lvl="0" indent="-45720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40444"/>
              <a:buFont typeface="Arial" panose="020B0604020202020204" pitchFamily="34" charset="0"/>
              <a:buChar char="•"/>
            </a:pPr>
            <a:r>
              <a:rPr lang="es-CL" dirty="0"/>
              <a:t>Positiva coordinación con departamento de Diversidad e Inclusión. </a:t>
            </a:r>
          </a:p>
          <a:p>
            <a:pPr lvl="0" indent="-45720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40444"/>
              <a:buFont typeface="Arial" panose="020B0604020202020204" pitchFamily="34" charset="0"/>
              <a:buChar char="•"/>
            </a:pPr>
            <a:endParaRPr lang="es-CL" dirty="0"/>
          </a:p>
          <a:p>
            <a:pPr lvl="0" indent="-45720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40444"/>
              <a:buFont typeface="Arial" panose="020B0604020202020204" pitchFamily="34" charset="0"/>
              <a:buChar char="•"/>
            </a:pPr>
            <a:r>
              <a:rPr lang="es-CL" dirty="0"/>
              <a:t>Dudas respecto a los alcances de contar con credencial de discapacidad.</a:t>
            </a:r>
          </a:p>
          <a:p>
            <a:pPr lvl="0" indent="-45720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40444"/>
              <a:buFont typeface="Arial" panose="020B0604020202020204" pitchFamily="34" charset="0"/>
              <a:buChar char="•"/>
            </a:pPr>
            <a:endParaRPr lang="es-CL" dirty="0"/>
          </a:p>
          <a:p>
            <a:pPr lvl="0" indent="-45720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40444"/>
              <a:buFont typeface="Arial" panose="020B0604020202020204" pitchFamily="34" charset="0"/>
              <a:buChar char="•"/>
            </a:pPr>
            <a:r>
              <a:rPr lang="es-CL" dirty="0"/>
              <a:t> Mejor recepción y conocimiento de equipo en obras. Generación de lazos</a:t>
            </a:r>
          </a:p>
          <a:p>
            <a:pPr marL="0" lvl="0" indent="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40444"/>
              <a:buNone/>
            </a:pPr>
            <a:endParaRPr lang="es-CL" dirty="0"/>
          </a:p>
          <a:p>
            <a:pPr lvl="0" indent="-45720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40444"/>
              <a:buFont typeface="Arial" panose="020B0604020202020204" pitchFamily="34" charset="0"/>
              <a:buChar char="•"/>
            </a:pPr>
            <a:r>
              <a:rPr lang="es-CL" dirty="0"/>
              <a:t>Mayor difusión beneficios CCHC (Becas </a:t>
            </a:r>
            <a:r>
              <a:rPr lang="es-CL" dirty="0" err="1"/>
              <a:t>Educ</a:t>
            </a:r>
            <a:r>
              <a:rPr lang="es-CL" dirty="0"/>
              <a:t>. Superior, teléfono contención emocional)</a:t>
            </a:r>
          </a:p>
          <a:p>
            <a:pPr marL="0" lvl="0" indent="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40444"/>
              <a:buNone/>
            </a:pPr>
            <a:endParaRPr lang="es-CL" dirty="0"/>
          </a:p>
          <a:p>
            <a:pPr marL="228600" lvl="0" indent="-104140" algn="just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endParaRPr lang="es-CL" dirty="0"/>
          </a:p>
          <a:p>
            <a:pPr marL="0" lvl="0" indent="0" algn="just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endParaRPr lang="es-CL" dirty="0"/>
          </a:p>
          <a:p>
            <a:pPr marL="228600" lvl="0" indent="-104140" algn="just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endParaRPr lang="es-CL" dirty="0"/>
          </a:p>
        </p:txBody>
      </p:sp>
      <p:sp>
        <p:nvSpPr>
          <p:cNvPr id="127" name="Google Shape;127;p3"/>
          <p:cNvSpPr/>
          <p:nvPr/>
        </p:nvSpPr>
        <p:spPr>
          <a:xfrm rot="5400000">
            <a:off x="-858155" y="-16330"/>
            <a:ext cx="2569028" cy="2525487"/>
          </a:xfrm>
          <a:prstGeom prst="blockArc">
            <a:avLst>
              <a:gd name="adj1" fmla="val 10800000"/>
              <a:gd name="adj2" fmla="val 42839"/>
              <a:gd name="adj3" fmla="val 9261"/>
            </a:avLst>
          </a:prstGeom>
          <a:gradFill>
            <a:gsLst>
              <a:gs pos="0">
                <a:srgbClr val="253356"/>
              </a:gs>
              <a:gs pos="42000">
                <a:srgbClr val="253356"/>
              </a:gs>
              <a:gs pos="100000">
                <a:srgbClr val="8FA1CF"/>
              </a:gs>
            </a:gsLst>
            <a:lin ang="2700000" scaled="0"/>
          </a:gradFill>
          <a:ln w="12700" cap="flat" cmpd="sng">
            <a:solidFill>
              <a:srgbClr val="1F2B48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8" name="Google Shape;128;p3"/>
          <p:cNvSpPr/>
          <p:nvPr/>
        </p:nvSpPr>
        <p:spPr>
          <a:xfrm>
            <a:off x="-112484" y="510439"/>
            <a:ext cx="1469571" cy="1468324"/>
          </a:xfrm>
          <a:prstGeom prst="donut">
            <a:avLst>
              <a:gd name="adj" fmla="val 11861"/>
            </a:avLst>
          </a:prstGeom>
          <a:gradFill>
            <a:gsLst>
              <a:gs pos="0">
                <a:schemeClr val="lt1"/>
              </a:gs>
              <a:gs pos="50000">
                <a:srgbClr val="FAFAFA"/>
              </a:gs>
              <a:gs pos="100000">
                <a:srgbClr val="CECECE"/>
              </a:gs>
            </a:gsLst>
            <a:lin ang="5400000" scaled="0"/>
          </a:gradFill>
          <a:ln w="12700" cap="flat" cmpd="sng">
            <a:solidFill>
              <a:srgbClr val="1F2B48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29" name="Google Shape;129;p3" descr="Niños con relleno sólido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85059" y="76200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4"/>
          <p:cNvSpPr/>
          <p:nvPr/>
        </p:nvSpPr>
        <p:spPr>
          <a:xfrm rot="5400000">
            <a:off x="-468085" y="227859"/>
            <a:ext cx="2569028" cy="2525487"/>
          </a:xfrm>
          <a:prstGeom prst="blockArc">
            <a:avLst>
              <a:gd name="adj1" fmla="val 10800000"/>
              <a:gd name="adj2" fmla="val 42839"/>
              <a:gd name="adj3" fmla="val 9261"/>
            </a:avLst>
          </a:prstGeom>
          <a:gradFill>
            <a:gsLst>
              <a:gs pos="0">
                <a:srgbClr val="253356"/>
              </a:gs>
              <a:gs pos="42000">
                <a:srgbClr val="253356"/>
              </a:gs>
              <a:gs pos="100000">
                <a:srgbClr val="8FA1CF"/>
              </a:gs>
            </a:gsLst>
            <a:lin ang="2700000" scaled="0"/>
          </a:gradFill>
          <a:ln w="12700" cap="flat" cmpd="sng">
            <a:solidFill>
              <a:srgbClr val="1F2B48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7" name="Google Shape;137;p4"/>
          <p:cNvSpPr/>
          <p:nvPr/>
        </p:nvSpPr>
        <p:spPr>
          <a:xfrm rot="-5400000">
            <a:off x="81643" y="756440"/>
            <a:ext cx="1469571" cy="1468324"/>
          </a:xfrm>
          <a:prstGeom prst="donut">
            <a:avLst>
              <a:gd name="adj" fmla="val 11861"/>
            </a:avLst>
          </a:prstGeom>
          <a:gradFill>
            <a:gsLst>
              <a:gs pos="0">
                <a:schemeClr val="lt1"/>
              </a:gs>
              <a:gs pos="50000">
                <a:srgbClr val="FAFAFA"/>
              </a:gs>
              <a:gs pos="100000">
                <a:srgbClr val="CECECE"/>
              </a:gs>
            </a:gsLst>
            <a:lin ang="5400000" scaled="0"/>
          </a:gradFill>
          <a:ln w="12700" cap="flat" cmpd="sng">
            <a:solidFill>
              <a:srgbClr val="1F2B48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38" name="Google Shape;138;p4" descr="Gráfico de barras con relleno sólido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70115" y="1033402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139" name="Google Shape;139;p4"/>
          <p:cNvSpPr txBox="1"/>
          <p:nvPr/>
        </p:nvSpPr>
        <p:spPr>
          <a:xfrm>
            <a:off x="2240191" y="568583"/>
            <a:ext cx="10271294" cy="14772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2000" dirty="0">
                <a:solidFill>
                  <a:schemeClr val="dk1"/>
                </a:solidFill>
                <a:latin typeface="Corben"/>
                <a:ea typeface="Corben"/>
                <a:cs typeface="Corben"/>
                <a:sym typeface="Corben"/>
              </a:rPr>
              <a:t>Estadísticas generales  </a:t>
            </a:r>
            <a:r>
              <a:rPr lang="es-CL" sz="2000" dirty="0" err="1">
                <a:solidFill>
                  <a:schemeClr val="dk1"/>
                </a:solidFill>
                <a:latin typeface="Corben"/>
                <a:sym typeface="Corben"/>
              </a:rPr>
              <a:t>N°</a:t>
            </a:r>
            <a:r>
              <a:rPr lang="es-CL" sz="2000" dirty="0">
                <a:solidFill>
                  <a:schemeClr val="dk1"/>
                </a:solidFill>
                <a:latin typeface="Corben"/>
                <a:sym typeface="Corben"/>
              </a:rPr>
              <a:t> atenciones por mes</a:t>
            </a:r>
            <a:endParaRPr sz="20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s-CL" sz="2800" dirty="0">
              <a:solidFill>
                <a:schemeClr val="dk1"/>
              </a:solidFill>
              <a:latin typeface="Corben"/>
              <a:sym typeface="Corben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s-CL" sz="2800" dirty="0">
              <a:solidFill>
                <a:schemeClr val="dk1"/>
              </a:solidFill>
              <a:latin typeface="Corben"/>
              <a:sym typeface="Corben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graphicFrame>
        <p:nvGraphicFramePr>
          <p:cNvPr id="7" name="Gráfico 6">
            <a:extLst>
              <a:ext uri="{FF2B5EF4-FFF2-40B4-BE49-F238E27FC236}">
                <a16:creationId xmlns:a16="http://schemas.microsoft.com/office/drawing/2014/main" id="{F62093DE-0CE3-42DF-2DE4-3B4CD4978CB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25688719"/>
              </p:ext>
            </p:extLst>
          </p:nvPr>
        </p:nvGraphicFramePr>
        <p:xfrm>
          <a:off x="2579054" y="1603512"/>
          <a:ext cx="8046994" cy="43476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rco de bloque 3">
            <a:extLst>
              <a:ext uri="{FF2B5EF4-FFF2-40B4-BE49-F238E27FC236}">
                <a16:creationId xmlns:a16="http://schemas.microsoft.com/office/drawing/2014/main" id="{42B934A4-4363-5A88-FA45-C6CA17414BCC}"/>
              </a:ext>
            </a:extLst>
          </p:cNvPr>
          <p:cNvSpPr/>
          <p:nvPr/>
        </p:nvSpPr>
        <p:spPr>
          <a:xfrm rot="5400000">
            <a:off x="-468085" y="227859"/>
            <a:ext cx="2569028" cy="2525487"/>
          </a:xfrm>
          <a:prstGeom prst="blockArc">
            <a:avLst>
              <a:gd name="adj1" fmla="val 10800000"/>
              <a:gd name="adj2" fmla="val 42839"/>
              <a:gd name="adj3" fmla="val 9261"/>
            </a:avLst>
          </a:prstGeom>
          <a:gradFill>
            <a:gsLst>
              <a:gs pos="42000">
                <a:schemeClr val="accent1">
                  <a:lumMod val="50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2700000" scaled="0"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L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Círculo: vacío 4">
            <a:extLst>
              <a:ext uri="{FF2B5EF4-FFF2-40B4-BE49-F238E27FC236}">
                <a16:creationId xmlns:a16="http://schemas.microsoft.com/office/drawing/2014/main" id="{043234FA-5577-0170-A29C-A49E0FE7469C}"/>
              </a:ext>
            </a:extLst>
          </p:cNvPr>
          <p:cNvSpPr/>
          <p:nvPr/>
        </p:nvSpPr>
        <p:spPr>
          <a:xfrm rot="16200000">
            <a:off x="81643" y="756440"/>
            <a:ext cx="1469571" cy="1468324"/>
          </a:xfrm>
          <a:prstGeom prst="donut">
            <a:avLst>
              <a:gd name="adj" fmla="val 11861"/>
            </a:avLst>
          </a:prstGeom>
          <a:gradFill>
            <a:gsLst>
              <a:gs pos="0">
                <a:schemeClr val="bg1">
                  <a:tint val="93000"/>
                  <a:satMod val="150000"/>
                  <a:shade val="98000"/>
                  <a:lumMod val="102000"/>
                </a:schemeClr>
              </a:gs>
              <a:gs pos="50000">
                <a:schemeClr val="bg1">
                  <a:tint val="98000"/>
                  <a:satMod val="130000"/>
                  <a:shade val="90000"/>
                  <a:lumMod val="103000"/>
                </a:schemeClr>
              </a:gs>
              <a:gs pos="100000">
                <a:schemeClr val="bg1">
                  <a:shade val="63000"/>
                  <a:satMod val="12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L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6" name="Gráfico 5" descr="Gráfico de barras con relleno sólido">
            <a:extLst>
              <a:ext uri="{FF2B5EF4-FFF2-40B4-BE49-F238E27FC236}">
                <a16:creationId xmlns:a16="http://schemas.microsoft.com/office/drawing/2014/main" id="{6CC9C6C7-114A-BA38-B9B4-2D47703F944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70115" y="1033402"/>
            <a:ext cx="914400" cy="914400"/>
          </a:xfrm>
          <a:prstGeom prst="rect">
            <a:avLst/>
          </a:prstGeom>
        </p:spPr>
      </p:pic>
      <p:sp>
        <p:nvSpPr>
          <p:cNvPr id="9" name="CuadroTexto 8">
            <a:extLst>
              <a:ext uri="{FF2B5EF4-FFF2-40B4-BE49-F238E27FC236}">
                <a16:creationId xmlns:a16="http://schemas.microsoft.com/office/drawing/2014/main" id="{93AA8335-82C6-C411-D554-FA9C957E7A70}"/>
              </a:ext>
            </a:extLst>
          </p:cNvPr>
          <p:cNvSpPr txBox="1"/>
          <p:nvPr/>
        </p:nvSpPr>
        <p:spPr>
          <a:xfrm>
            <a:off x="2327834" y="419427"/>
            <a:ext cx="105122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240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oper Black" panose="0208090404030B020404" pitchFamily="18" charset="0"/>
                <a:ea typeface="+mn-ea"/>
                <a:cs typeface="+mn-cs"/>
              </a:rPr>
              <a:t>Estadísticas </a:t>
            </a:r>
            <a:r>
              <a:rPr lang="es-CL" sz="2400" kern="1200" dirty="0">
                <a:solidFill>
                  <a:prstClr val="black"/>
                </a:solidFill>
                <a:latin typeface="Cooper Black" panose="0208090404030B020404" pitchFamily="18" charset="0"/>
                <a:ea typeface="+mn-ea"/>
                <a:cs typeface="+mn-cs"/>
              </a:rPr>
              <a:t>Casos por género</a:t>
            </a:r>
            <a:r>
              <a:rPr kumimoji="0" lang="es-CL" sz="240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oper Black" panose="0208090404030B020404" pitchFamily="18" charset="0"/>
                <a:ea typeface="+mn-ea"/>
                <a:cs typeface="+mn-cs"/>
              </a:rPr>
              <a:t> EBCO Enero </a:t>
            </a:r>
            <a:r>
              <a:rPr lang="es-CL" sz="2400" kern="1200" dirty="0">
                <a:solidFill>
                  <a:prstClr val="black"/>
                </a:solidFill>
                <a:latin typeface="Cooper Black" panose="0208090404030B020404" pitchFamily="18" charset="0"/>
                <a:ea typeface="+mn-ea"/>
                <a:cs typeface="+mn-cs"/>
              </a:rPr>
              <a:t>- Agosto</a:t>
            </a:r>
            <a:r>
              <a:rPr kumimoji="0" lang="es-CL" sz="240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oper Black" panose="0208090404030B020404" pitchFamily="18" charset="0"/>
                <a:ea typeface="+mn-ea"/>
                <a:cs typeface="+mn-cs"/>
              </a:rPr>
              <a:t> 2024.</a:t>
            </a:r>
          </a:p>
        </p:txBody>
      </p:sp>
      <p:graphicFrame>
        <p:nvGraphicFramePr>
          <p:cNvPr id="12" name="Gráfico 11">
            <a:extLst>
              <a:ext uri="{FF2B5EF4-FFF2-40B4-BE49-F238E27FC236}">
                <a16:creationId xmlns:a16="http://schemas.microsoft.com/office/drawing/2014/main" id="{43C2AE9A-C7E7-63DA-CBC4-BDF911FBD7E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6045115"/>
              </p:ext>
            </p:extLst>
          </p:nvPr>
        </p:nvGraphicFramePr>
        <p:xfrm>
          <a:off x="2187146" y="1448592"/>
          <a:ext cx="8820754" cy="49899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1224808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rco de bloque 3">
            <a:extLst>
              <a:ext uri="{FF2B5EF4-FFF2-40B4-BE49-F238E27FC236}">
                <a16:creationId xmlns:a16="http://schemas.microsoft.com/office/drawing/2014/main" id="{42B934A4-4363-5A88-FA45-C6CA17414BCC}"/>
              </a:ext>
            </a:extLst>
          </p:cNvPr>
          <p:cNvSpPr/>
          <p:nvPr/>
        </p:nvSpPr>
        <p:spPr>
          <a:xfrm rot="5400000">
            <a:off x="-468085" y="227859"/>
            <a:ext cx="2569028" cy="2525487"/>
          </a:xfrm>
          <a:prstGeom prst="blockArc">
            <a:avLst>
              <a:gd name="adj1" fmla="val 10800000"/>
              <a:gd name="adj2" fmla="val 42839"/>
              <a:gd name="adj3" fmla="val 9261"/>
            </a:avLst>
          </a:prstGeom>
          <a:gradFill>
            <a:gsLst>
              <a:gs pos="42000">
                <a:schemeClr val="accent1">
                  <a:lumMod val="50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2700000" scaled="0"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L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Círculo: vacío 4">
            <a:extLst>
              <a:ext uri="{FF2B5EF4-FFF2-40B4-BE49-F238E27FC236}">
                <a16:creationId xmlns:a16="http://schemas.microsoft.com/office/drawing/2014/main" id="{043234FA-5577-0170-A29C-A49E0FE7469C}"/>
              </a:ext>
            </a:extLst>
          </p:cNvPr>
          <p:cNvSpPr/>
          <p:nvPr/>
        </p:nvSpPr>
        <p:spPr>
          <a:xfrm rot="16200000">
            <a:off x="81643" y="756440"/>
            <a:ext cx="1469571" cy="1468324"/>
          </a:xfrm>
          <a:prstGeom prst="donut">
            <a:avLst>
              <a:gd name="adj" fmla="val 11861"/>
            </a:avLst>
          </a:prstGeom>
          <a:gradFill>
            <a:gsLst>
              <a:gs pos="0">
                <a:schemeClr val="bg1">
                  <a:tint val="93000"/>
                  <a:satMod val="150000"/>
                  <a:shade val="98000"/>
                  <a:lumMod val="102000"/>
                </a:schemeClr>
              </a:gs>
              <a:gs pos="50000">
                <a:schemeClr val="bg1">
                  <a:tint val="98000"/>
                  <a:satMod val="130000"/>
                  <a:shade val="90000"/>
                  <a:lumMod val="103000"/>
                </a:schemeClr>
              </a:gs>
              <a:gs pos="100000">
                <a:schemeClr val="bg1">
                  <a:shade val="63000"/>
                  <a:satMod val="12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L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6" name="Gráfico 5" descr="Gráfico de barras con relleno sólido">
            <a:extLst>
              <a:ext uri="{FF2B5EF4-FFF2-40B4-BE49-F238E27FC236}">
                <a16:creationId xmlns:a16="http://schemas.microsoft.com/office/drawing/2014/main" id="{6CC9C6C7-114A-BA38-B9B4-2D47703F944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70115" y="1033402"/>
            <a:ext cx="914400" cy="914400"/>
          </a:xfrm>
          <a:prstGeom prst="rect">
            <a:avLst/>
          </a:prstGeom>
        </p:spPr>
      </p:pic>
      <p:sp>
        <p:nvSpPr>
          <p:cNvPr id="7" name="CuadroTexto 6">
            <a:extLst>
              <a:ext uri="{FF2B5EF4-FFF2-40B4-BE49-F238E27FC236}">
                <a16:creationId xmlns:a16="http://schemas.microsoft.com/office/drawing/2014/main" id="{A6EF4AB6-498D-A73D-8A68-60FDB1FCFFE9}"/>
              </a:ext>
            </a:extLst>
          </p:cNvPr>
          <p:cNvSpPr txBox="1"/>
          <p:nvPr/>
        </p:nvSpPr>
        <p:spPr>
          <a:xfrm>
            <a:off x="2607754" y="591210"/>
            <a:ext cx="778985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oper Black" panose="0208090404030B020404" pitchFamily="18" charset="0"/>
                <a:ea typeface="+mn-ea"/>
                <a:cs typeface="+mn-cs"/>
              </a:rPr>
              <a:t>Categorización de casos Enero 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20C53891-D68A-C65C-2EE2-B1DD6FE33C2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84866759"/>
              </p:ext>
            </p:extLst>
          </p:nvPr>
        </p:nvGraphicFramePr>
        <p:xfrm>
          <a:off x="2079172" y="1436022"/>
          <a:ext cx="9385046" cy="50218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29506448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BCCC3D-B2F6-7DA2-8877-80D513BE08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rco de bloque 3">
            <a:extLst>
              <a:ext uri="{FF2B5EF4-FFF2-40B4-BE49-F238E27FC236}">
                <a16:creationId xmlns:a16="http://schemas.microsoft.com/office/drawing/2014/main" id="{F1600967-B6D7-FF2A-AFC6-A8C5E09C99E5}"/>
              </a:ext>
            </a:extLst>
          </p:cNvPr>
          <p:cNvSpPr/>
          <p:nvPr/>
        </p:nvSpPr>
        <p:spPr>
          <a:xfrm rot="5400000">
            <a:off x="-468085" y="227859"/>
            <a:ext cx="2569028" cy="2525487"/>
          </a:xfrm>
          <a:prstGeom prst="blockArc">
            <a:avLst>
              <a:gd name="adj1" fmla="val 10800000"/>
              <a:gd name="adj2" fmla="val 42839"/>
              <a:gd name="adj3" fmla="val 9261"/>
            </a:avLst>
          </a:prstGeom>
          <a:gradFill>
            <a:gsLst>
              <a:gs pos="42000">
                <a:schemeClr val="accent1">
                  <a:lumMod val="50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2700000" scaled="0"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L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Círculo: vacío 4">
            <a:extLst>
              <a:ext uri="{FF2B5EF4-FFF2-40B4-BE49-F238E27FC236}">
                <a16:creationId xmlns:a16="http://schemas.microsoft.com/office/drawing/2014/main" id="{8B037B46-8CBF-10E1-8ADB-677F3A440D38}"/>
              </a:ext>
            </a:extLst>
          </p:cNvPr>
          <p:cNvSpPr/>
          <p:nvPr/>
        </p:nvSpPr>
        <p:spPr>
          <a:xfrm rot="16200000">
            <a:off x="81643" y="756440"/>
            <a:ext cx="1469571" cy="1468324"/>
          </a:xfrm>
          <a:prstGeom prst="donut">
            <a:avLst>
              <a:gd name="adj" fmla="val 11861"/>
            </a:avLst>
          </a:prstGeom>
          <a:gradFill>
            <a:gsLst>
              <a:gs pos="0">
                <a:schemeClr val="bg1">
                  <a:tint val="93000"/>
                  <a:satMod val="150000"/>
                  <a:shade val="98000"/>
                  <a:lumMod val="102000"/>
                </a:schemeClr>
              </a:gs>
              <a:gs pos="50000">
                <a:schemeClr val="bg1">
                  <a:tint val="98000"/>
                  <a:satMod val="130000"/>
                  <a:shade val="90000"/>
                  <a:lumMod val="103000"/>
                </a:schemeClr>
              </a:gs>
              <a:gs pos="100000">
                <a:schemeClr val="bg1">
                  <a:shade val="63000"/>
                  <a:satMod val="12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L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6" name="Gráfico 5" descr="Gráfico de barras con relleno sólido">
            <a:extLst>
              <a:ext uri="{FF2B5EF4-FFF2-40B4-BE49-F238E27FC236}">
                <a16:creationId xmlns:a16="http://schemas.microsoft.com/office/drawing/2014/main" id="{0B82444D-C33F-42BC-EC6D-F571103494D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70115" y="1033402"/>
            <a:ext cx="914400" cy="914400"/>
          </a:xfrm>
          <a:prstGeom prst="rect">
            <a:avLst/>
          </a:prstGeom>
        </p:spPr>
      </p:pic>
      <p:sp>
        <p:nvSpPr>
          <p:cNvPr id="7" name="CuadroTexto 6">
            <a:extLst>
              <a:ext uri="{FF2B5EF4-FFF2-40B4-BE49-F238E27FC236}">
                <a16:creationId xmlns:a16="http://schemas.microsoft.com/office/drawing/2014/main" id="{0CAA12F5-DCEE-D1FF-13C1-973868415274}"/>
              </a:ext>
            </a:extLst>
          </p:cNvPr>
          <p:cNvSpPr txBox="1"/>
          <p:nvPr/>
        </p:nvSpPr>
        <p:spPr>
          <a:xfrm>
            <a:off x="2607754" y="591210"/>
            <a:ext cx="778985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oper Black" panose="0208090404030B020404" pitchFamily="18" charset="0"/>
                <a:ea typeface="+mn-ea"/>
                <a:cs typeface="+mn-cs"/>
              </a:rPr>
              <a:t>Categorización de casos </a:t>
            </a:r>
            <a:r>
              <a:rPr lang="es-CL" sz="2800" kern="1200" dirty="0">
                <a:solidFill>
                  <a:prstClr val="black"/>
                </a:solidFill>
                <a:latin typeface="Cooper Black" panose="0208090404030B020404" pitchFamily="18" charset="0"/>
                <a:ea typeface="+mn-ea"/>
                <a:cs typeface="+mn-cs"/>
              </a:rPr>
              <a:t>Febrero</a:t>
            </a:r>
            <a:endParaRPr kumimoji="0" lang="es-CL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oper Black" panose="0208090404030B020404" pitchFamily="18" charset="0"/>
              <a:ea typeface="+mn-ea"/>
              <a:cs typeface="+mn-cs"/>
            </a:endParaRP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1A608BDF-4BFB-7593-5369-26CBE98A190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55150554"/>
              </p:ext>
            </p:extLst>
          </p:nvPr>
        </p:nvGraphicFramePr>
        <p:xfrm>
          <a:off x="2367022" y="1669775"/>
          <a:ext cx="8818428" cy="447521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2" name="Gráfico 1">
            <a:extLst>
              <a:ext uri="{FF2B5EF4-FFF2-40B4-BE49-F238E27FC236}">
                <a16:creationId xmlns:a16="http://schemas.microsoft.com/office/drawing/2014/main" id="{02DD2608-F063-D440-C642-B3BA4E6A3FC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52754179"/>
              </p:ext>
            </p:extLst>
          </p:nvPr>
        </p:nvGraphicFramePr>
        <p:xfrm>
          <a:off x="2367022" y="1282139"/>
          <a:ext cx="8818428" cy="525048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41788561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3675D7-E2D0-D31F-EB2B-DCA9D18A0D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rco de bloque 3">
            <a:extLst>
              <a:ext uri="{FF2B5EF4-FFF2-40B4-BE49-F238E27FC236}">
                <a16:creationId xmlns:a16="http://schemas.microsoft.com/office/drawing/2014/main" id="{F2714277-9437-4C93-B446-0F67938A15D7}"/>
              </a:ext>
            </a:extLst>
          </p:cNvPr>
          <p:cNvSpPr/>
          <p:nvPr/>
        </p:nvSpPr>
        <p:spPr>
          <a:xfrm rot="5400000">
            <a:off x="-468085" y="227859"/>
            <a:ext cx="2569028" cy="2525487"/>
          </a:xfrm>
          <a:prstGeom prst="blockArc">
            <a:avLst>
              <a:gd name="adj1" fmla="val 10800000"/>
              <a:gd name="adj2" fmla="val 42839"/>
              <a:gd name="adj3" fmla="val 9261"/>
            </a:avLst>
          </a:prstGeom>
          <a:gradFill>
            <a:gsLst>
              <a:gs pos="42000">
                <a:schemeClr val="accent1">
                  <a:lumMod val="50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2700000" scaled="0"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L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Círculo: vacío 4">
            <a:extLst>
              <a:ext uri="{FF2B5EF4-FFF2-40B4-BE49-F238E27FC236}">
                <a16:creationId xmlns:a16="http://schemas.microsoft.com/office/drawing/2014/main" id="{4C80F12B-D9E3-58C0-72CF-6CA7AFB79981}"/>
              </a:ext>
            </a:extLst>
          </p:cNvPr>
          <p:cNvSpPr/>
          <p:nvPr/>
        </p:nvSpPr>
        <p:spPr>
          <a:xfrm rot="16200000">
            <a:off x="81643" y="756440"/>
            <a:ext cx="1469571" cy="1468324"/>
          </a:xfrm>
          <a:prstGeom prst="donut">
            <a:avLst>
              <a:gd name="adj" fmla="val 11861"/>
            </a:avLst>
          </a:prstGeom>
          <a:gradFill>
            <a:gsLst>
              <a:gs pos="0">
                <a:schemeClr val="bg1">
                  <a:tint val="93000"/>
                  <a:satMod val="150000"/>
                  <a:shade val="98000"/>
                  <a:lumMod val="102000"/>
                </a:schemeClr>
              </a:gs>
              <a:gs pos="50000">
                <a:schemeClr val="bg1">
                  <a:tint val="98000"/>
                  <a:satMod val="130000"/>
                  <a:shade val="90000"/>
                  <a:lumMod val="103000"/>
                </a:schemeClr>
              </a:gs>
              <a:gs pos="100000">
                <a:schemeClr val="bg1">
                  <a:shade val="63000"/>
                  <a:satMod val="12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L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6" name="Gráfico 5" descr="Gráfico de barras con relleno sólido">
            <a:extLst>
              <a:ext uri="{FF2B5EF4-FFF2-40B4-BE49-F238E27FC236}">
                <a16:creationId xmlns:a16="http://schemas.microsoft.com/office/drawing/2014/main" id="{0CC04AD8-EFE5-7ED2-EF2D-A13A35E6220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70115" y="1033402"/>
            <a:ext cx="914400" cy="914400"/>
          </a:xfrm>
          <a:prstGeom prst="rect">
            <a:avLst/>
          </a:prstGeom>
        </p:spPr>
      </p:pic>
      <p:sp>
        <p:nvSpPr>
          <p:cNvPr id="7" name="CuadroTexto 6">
            <a:extLst>
              <a:ext uri="{FF2B5EF4-FFF2-40B4-BE49-F238E27FC236}">
                <a16:creationId xmlns:a16="http://schemas.microsoft.com/office/drawing/2014/main" id="{9D43F208-1B7A-87B7-8369-250BFE6D7DFF}"/>
              </a:ext>
            </a:extLst>
          </p:cNvPr>
          <p:cNvSpPr txBox="1"/>
          <p:nvPr/>
        </p:nvSpPr>
        <p:spPr>
          <a:xfrm>
            <a:off x="2607754" y="591210"/>
            <a:ext cx="778985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oper Black" panose="0208090404030B020404" pitchFamily="18" charset="0"/>
                <a:ea typeface="+mn-ea"/>
                <a:cs typeface="+mn-cs"/>
              </a:rPr>
              <a:t>Categorización de casos Marzo </a:t>
            </a:r>
          </a:p>
        </p:txBody>
      </p:sp>
      <p:graphicFrame>
        <p:nvGraphicFramePr>
          <p:cNvPr id="2" name="Gráfico 1">
            <a:extLst>
              <a:ext uri="{FF2B5EF4-FFF2-40B4-BE49-F238E27FC236}">
                <a16:creationId xmlns:a16="http://schemas.microsoft.com/office/drawing/2014/main" id="{2ACE0892-2011-EDA7-5DD8-E28C1B1043A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65759603"/>
              </p:ext>
            </p:extLst>
          </p:nvPr>
        </p:nvGraphicFramePr>
        <p:xfrm>
          <a:off x="2607754" y="1388534"/>
          <a:ext cx="8319890" cy="48782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20871201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9A9E31-FC76-3A60-98B6-94469E2C9C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rco de bloque 3">
            <a:extLst>
              <a:ext uri="{FF2B5EF4-FFF2-40B4-BE49-F238E27FC236}">
                <a16:creationId xmlns:a16="http://schemas.microsoft.com/office/drawing/2014/main" id="{0FA0CED9-5534-ECB0-CCAE-E2649EDDA909}"/>
              </a:ext>
            </a:extLst>
          </p:cNvPr>
          <p:cNvSpPr/>
          <p:nvPr/>
        </p:nvSpPr>
        <p:spPr>
          <a:xfrm rot="5400000">
            <a:off x="-468085" y="227859"/>
            <a:ext cx="2569028" cy="2525487"/>
          </a:xfrm>
          <a:prstGeom prst="blockArc">
            <a:avLst>
              <a:gd name="adj1" fmla="val 10800000"/>
              <a:gd name="adj2" fmla="val 42839"/>
              <a:gd name="adj3" fmla="val 9261"/>
            </a:avLst>
          </a:prstGeom>
          <a:gradFill>
            <a:gsLst>
              <a:gs pos="42000">
                <a:schemeClr val="accent1">
                  <a:lumMod val="50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2700000" scaled="0"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L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Círculo: vacío 4">
            <a:extLst>
              <a:ext uri="{FF2B5EF4-FFF2-40B4-BE49-F238E27FC236}">
                <a16:creationId xmlns:a16="http://schemas.microsoft.com/office/drawing/2014/main" id="{688F0057-1003-BBBF-34CA-8668E3C0BD8E}"/>
              </a:ext>
            </a:extLst>
          </p:cNvPr>
          <p:cNvSpPr/>
          <p:nvPr/>
        </p:nvSpPr>
        <p:spPr>
          <a:xfrm rot="16200000">
            <a:off x="81643" y="756440"/>
            <a:ext cx="1469571" cy="1468324"/>
          </a:xfrm>
          <a:prstGeom prst="donut">
            <a:avLst>
              <a:gd name="adj" fmla="val 11861"/>
            </a:avLst>
          </a:prstGeom>
          <a:gradFill>
            <a:gsLst>
              <a:gs pos="0">
                <a:schemeClr val="bg1">
                  <a:tint val="93000"/>
                  <a:satMod val="150000"/>
                  <a:shade val="98000"/>
                  <a:lumMod val="102000"/>
                </a:schemeClr>
              </a:gs>
              <a:gs pos="50000">
                <a:schemeClr val="bg1">
                  <a:tint val="98000"/>
                  <a:satMod val="130000"/>
                  <a:shade val="90000"/>
                  <a:lumMod val="103000"/>
                </a:schemeClr>
              </a:gs>
              <a:gs pos="100000">
                <a:schemeClr val="bg1">
                  <a:shade val="63000"/>
                  <a:satMod val="12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L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6" name="Gráfico 5" descr="Gráfico de barras con relleno sólido">
            <a:extLst>
              <a:ext uri="{FF2B5EF4-FFF2-40B4-BE49-F238E27FC236}">
                <a16:creationId xmlns:a16="http://schemas.microsoft.com/office/drawing/2014/main" id="{971380C5-D77B-DA2A-4C47-294EA7328F1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70115" y="1033402"/>
            <a:ext cx="914400" cy="914400"/>
          </a:xfrm>
          <a:prstGeom prst="rect">
            <a:avLst/>
          </a:prstGeom>
        </p:spPr>
      </p:pic>
      <p:sp>
        <p:nvSpPr>
          <p:cNvPr id="7" name="CuadroTexto 6">
            <a:extLst>
              <a:ext uri="{FF2B5EF4-FFF2-40B4-BE49-F238E27FC236}">
                <a16:creationId xmlns:a16="http://schemas.microsoft.com/office/drawing/2014/main" id="{FBAF67F7-0308-E989-6EE3-FBA98B8DC5F4}"/>
              </a:ext>
            </a:extLst>
          </p:cNvPr>
          <p:cNvSpPr txBox="1"/>
          <p:nvPr/>
        </p:nvSpPr>
        <p:spPr>
          <a:xfrm>
            <a:off x="2607754" y="591210"/>
            <a:ext cx="778985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oper Black" panose="0208090404030B020404" pitchFamily="18" charset="0"/>
                <a:ea typeface="+mn-ea"/>
                <a:cs typeface="+mn-cs"/>
              </a:rPr>
              <a:t>Categorización de casos </a:t>
            </a:r>
            <a:r>
              <a:rPr lang="es-CL" sz="2800" kern="1200" dirty="0">
                <a:solidFill>
                  <a:prstClr val="black"/>
                </a:solidFill>
                <a:latin typeface="Cooper Black" panose="0208090404030B020404" pitchFamily="18" charset="0"/>
                <a:ea typeface="+mn-ea"/>
                <a:cs typeface="+mn-cs"/>
              </a:rPr>
              <a:t>Abril</a:t>
            </a:r>
            <a:r>
              <a:rPr kumimoji="0" lang="es-CL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oper Black" panose="0208090404030B020404" pitchFamily="18" charset="0"/>
                <a:ea typeface="+mn-ea"/>
                <a:cs typeface="+mn-cs"/>
              </a:rPr>
              <a:t> </a:t>
            </a:r>
          </a:p>
        </p:txBody>
      </p:sp>
      <p:graphicFrame>
        <p:nvGraphicFramePr>
          <p:cNvPr id="2" name="Gráfico 1">
            <a:extLst>
              <a:ext uri="{FF2B5EF4-FFF2-40B4-BE49-F238E27FC236}">
                <a16:creationId xmlns:a16="http://schemas.microsoft.com/office/drawing/2014/main" id="{BF3C272E-630A-C355-F5E0-98E8B1D7960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60564996"/>
              </p:ext>
            </p:extLst>
          </p:nvPr>
        </p:nvGraphicFramePr>
        <p:xfrm>
          <a:off x="2607754" y="1285103"/>
          <a:ext cx="8240869" cy="49816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401248095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Azul cálido">
      <a:dk1>
        <a:srgbClr val="000000"/>
      </a:dk1>
      <a:lt1>
        <a:srgbClr val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Tema de Office">
  <a:themeElements>
    <a:clrScheme name="Azul cálido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5558</TotalTime>
  <Words>1146</Words>
  <Application>Microsoft Macintosh PowerPoint</Application>
  <PresentationFormat>Panorámica</PresentationFormat>
  <Paragraphs>339</Paragraphs>
  <Slides>21</Slides>
  <Notes>19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2</vt:i4>
      </vt:variant>
      <vt:variant>
        <vt:lpstr>Títulos de diapositiva</vt:lpstr>
      </vt:variant>
      <vt:variant>
        <vt:i4>21</vt:i4>
      </vt:variant>
    </vt:vector>
  </HeadingPairs>
  <TitlesOfParts>
    <vt:vector size="30" baseType="lpstr">
      <vt:lpstr>Arial</vt:lpstr>
      <vt:lpstr>Calibri</vt:lpstr>
      <vt:lpstr>Bahnschrift</vt:lpstr>
      <vt:lpstr>Corben</vt:lpstr>
      <vt:lpstr>Cooper Black</vt:lpstr>
      <vt:lpstr>Wingdings</vt:lpstr>
      <vt:lpstr>Calibri Light</vt:lpstr>
      <vt:lpstr>Tema de Office</vt:lpstr>
      <vt:lpstr>1_Tema de Office</vt:lpstr>
      <vt:lpstr>Informe de Gestión  ENERO Y FEBRERO 2024 </vt:lpstr>
      <vt:lpstr>Cómo estamos?</vt:lpstr>
      <vt:lpstr>Evaluación cualitativa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Informe de Gestión  Octubre - Noviembre 2023</dc:title>
  <dc:creator>Francisca Muñoz</dc:creator>
  <cp:lastModifiedBy>Francisca Lorena Encina Vasquez</cp:lastModifiedBy>
  <cp:revision>26</cp:revision>
  <cp:lastPrinted>2024-03-11T15:55:17Z</cp:lastPrinted>
  <dcterms:created xsi:type="dcterms:W3CDTF">2022-05-19T14:11:09Z</dcterms:created>
  <dcterms:modified xsi:type="dcterms:W3CDTF">2024-09-21T23:35:08Z</dcterms:modified>
</cp:coreProperties>
</file>