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9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0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7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305" r:id="rId7"/>
    <p:sldId id="312" r:id="rId8"/>
    <p:sldId id="315" r:id="rId9"/>
    <p:sldId id="317" r:id="rId10"/>
    <p:sldId id="320" r:id="rId11"/>
    <p:sldId id="327" r:id="rId12"/>
    <p:sldId id="263" r:id="rId13"/>
    <p:sldId id="322" r:id="rId14"/>
    <p:sldId id="323" r:id="rId15"/>
    <p:sldId id="324" r:id="rId16"/>
    <p:sldId id="264" r:id="rId17"/>
    <p:sldId id="325" r:id="rId18"/>
    <p:sldId id="328" r:id="rId19"/>
    <p:sldId id="265" r:id="rId20"/>
  </p:sldIdLst>
  <p:sldSz cx="12192000" cy="6858000"/>
  <p:notesSz cx="7102475" cy="9037638"/>
  <p:embeddedFontLst>
    <p:embeddedFont>
      <p:font typeface="Aptos Narrow" panose="020B0004020202020204" pitchFamily="34" charset="0"/>
      <p:regular r:id="rId22"/>
      <p:bold r:id="rId23"/>
      <p:italic r:id="rId24"/>
      <p:boldItalic r:id="rId25"/>
    </p:embeddedFont>
    <p:embeddedFont>
      <p:font typeface="Bahnschrift" panose="020B0502040204020203" pitchFamily="34" charset="0"/>
      <p:regular r:id="rId26"/>
      <p:bold r:id="rId27"/>
    </p:embeddedFont>
    <p:embeddedFont>
      <p:font typeface="Cooper Black" panose="0208090404030B020404" pitchFamily="18" charset="77"/>
      <p:regular r:id="rId28"/>
    </p:embeddedFont>
    <p:embeddedFont>
      <p:font typeface="Corben" panose="020F0505020000020004" pitchFamily="34" charset="0"/>
      <p:bold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jGqPCN6ujO532FIu7Bmf8w6JtQ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6" autoAdjust="0"/>
    <p:restoredTop sz="79903"/>
  </p:normalViewPr>
  <p:slideViewPr>
    <p:cSldViewPr snapToGrid="0">
      <p:cViewPr>
        <p:scale>
          <a:sx n="125" d="100"/>
          <a:sy n="125" d="100"/>
        </p:scale>
        <p:origin x="144" y="-9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5.fntdata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4.fntdata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3.fntdata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customschemas.google.com/relationships/presentationmetadata" Target="metadata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francisca/Downloads/Grafico%20estatu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Gr&#225;fico%20en%20Microsoft%20PowerPoint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923723720976508E-2"/>
          <c:y val="5.3050785684224597E-2"/>
          <c:w val="0.92692274485969184"/>
          <c:h val="0.890649068008392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PowerPoint]Hoja1'!$E$10:$E$17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'[Gráfico en Microsoft PowerPoint]Hoja1'!$F$10:$F$17</c:f>
              <c:numCache>
                <c:formatCode>General</c:formatCode>
                <c:ptCount val="8"/>
                <c:pt idx="0">
                  <c:v>161</c:v>
                </c:pt>
                <c:pt idx="1">
                  <c:v>175</c:v>
                </c:pt>
                <c:pt idx="2">
                  <c:v>229</c:v>
                </c:pt>
                <c:pt idx="3">
                  <c:v>147</c:v>
                </c:pt>
                <c:pt idx="4">
                  <c:v>295</c:v>
                </c:pt>
                <c:pt idx="5">
                  <c:v>153</c:v>
                </c:pt>
                <c:pt idx="6">
                  <c:v>294</c:v>
                </c:pt>
                <c:pt idx="7">
                  <c:v>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0B-9545-BE2F-51798FB8F8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70561856"/>
        <c:axId val="1870563568"/>
      </c:barChart>
      <c:catAx>
        <c:axId val="1870561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870563568"/>
        <c:crosses val="autoZero"/>
        <c:auto val="1"/>
        <c:lblAlgn val="ctr"/>
        <c:lblOffset val="100"/>
        <c:noMultiLvlLbl val="0"/>
      </c:catAx>
      <c:valAx>
        <c:axId val="1870563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870561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Junio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297-9E42-8738-376B67A73A4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297-9E42-8738-376B67A73A4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297-9E42-8738-376B67A73A4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297-9E42-8738-376B67A73A4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297-9E42-8738-376B67A73A4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297-9E42-8738-376B67A73A46}"/>
              </c:ext>
            </c:extLst>
          </c:dPt>
          <c:dLbls>
            <c:dLbl>
              <c:idx val="0"/>
              <c:layout>
                <c:manualLayout>
                  <c:x val="-8.5886789739912053E-2"/>
                  <c:y val="4.707647596752852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97-9E42-8738-376B67A73A46}"/>
                </c:ext>
              </c:extLst>
            </c:dLbl>
            <c:dLbl>
              <c:idx val="1"/>
              <c:layout>
                <c:manualLayout>
                  <c:x val="-6.739248698814522E-2"/>
                  <c:y val="-0.1137465707005389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297-9E42-8738-376B67A73A46}"/>
                </c:ext>
              </c:extLst>
            </c:dLbl>
            <c:dLbl>
              <c:idx val="2"/>
              <c:layout>
                <c:manualLayout>
                  <c:x val="7.1817810799543524E-2"/>
                  <c:y val="-0.1293996395351247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297-9E42-8738-376B67A73A46}"/>
                </c:ext>
              </c:extLst>
            </c:dLbl>
            <c:dLbl>
              <c:idx val="3"/>
              <c:layout>
                <c:manualLayout>
                  <c:x val="8.7677303371180501E-2"/>
                  <c:y val="6.503609087976509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297-9E42-8738-376B67A73A46}"/>
                </c:ext>
              </c:extLst>
            </c:dLbl>
            <c:dLbl>
              <c:idx val="4"/>
              <c:layout>
                <c:manualLayout>
                  <c:x val="4.3045096219559133E-2"/>
                  <c:y val="0.1148548966105055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297-9E42-8738-376B67A73A46}"/>
                </c:ext>
              </c:extLst>
            </c:dLbl>
            <c:dLbl>
              <c:idx val="5"/>
              <c:layout>
                <c:manualLayout>
                  <c:x val="1.1430517766299312E-2"/>
                  <c:y val="0.1235761232450566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297-9E42-8738-376B67A73A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PowerPoint]Hoja1'!$F$90:$F$95</c:f>
              <c:strCache>
                <c:ptCount val="6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BONOS MONETARIOS</c:v>
                </c:pt>
              </c:strCache>
            </c:strRef>
          </c:cat>
          <c:val>
            <c:numRef>
              <c:f>'[Gráfico en Microsoft PowerPoint]Hoja1'!$G$90:$G$95</c:f>
              <c:numCache>
                <c:formatCode>General</c:formatCode>
                <c:ptCount val="6"/>
                <c:pt idx="0">
                  <c:v>51</c:v>
                </c:pt>
                <c:pt idx="1">
                  <c:v>14</c:v>
                </c:pt>
                <c:pt idx="2">
                  <c:v>49</c:v>
                </c:pt>
                <c:pt idx="3">
                  <c:v>20</c:v>
                </c:pt>
                <c:pt idx="4">
                  <c:v>11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297-9E42-8738-376B67A73A4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1800" dirty="0">
                <a:solidFill>
                  <a:schemeClr val="tx1"/>
                </a:solidFill>
              </a:rPr>
              <a:t>Julio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>
        <c:manualLayout>
          <c:layoutTarget val="inner"/>
          <c:xMode val="edge"/>
          <c:yMode val="edge"/>
          <c:x val="0.21318320662055426"/>
          <c:y val="0.15782692411772822"/>
          <c:w val="0.54065782746131374"/>
          <c:h val="0.609165513935893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188-9D49-95AA-89A30216B5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188-9D49-95AA-89A30216B54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188-9D49-95AA-89A30216B5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188-9D49-95AA-89A30216B54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188-9D49-95AA-89A30216B54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188-9D49-95AA-89A30216B54C}"/>
              </c:ext>
            </c:extLst>
          </c:dPt>
          <c:dLbls>
            <c:dLbl>
              <c:idx val="0"/>
              <c:layout>
                <c:manualLayout>
                  <c:x val="-0.11308633825240862"/>
                  <c:y val="-2.137566998802450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88-9D49-95AA-89A30216B54C}"/>
                </c:ext>
              </c:extLst>
            </c:dLbl>
            <c:dLbl>
              <c:idx val="1"/>
              <c:layout>
                <c:manualLayout>
                  <c:x val="4.0770814836061667E-2"/>
                  <c:y val="-9.743183143773703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88-9D49-95AA-89A30216B54C}"/>
                </c:ext>
              </c:extLst>
            </c:dLbl>
            <c:dLbl>
              <c:idx val="2"/>
              <c:layout>
                <c:manualLayout>
                  <c:x val="9.3154890160700943E-2"/>
                  <c:y val="-6.447895311492737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188-9D49-95AA-89A30216B54C}"/>
                </c:ext>
              </c:extLst>
            </c:dLbl>
            <c:dLbl>
              <c:idx val="3"/>
              <c:layout>
                <c:manualLayout>
                  <c:x val="7.6363006056446303E-2"/>
                  <c:y val="8.47124283505214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188-9D49-95AA-89A30216B54C}"/>
                </c:ext>
              </c:extLst>
            </c:dLbl>
            <c:dLbl>
              <c:idx val="4"/>
              <c:layout>
                <c:manualLayout>
                  <c:x val="2.1913615050201275E-2"/>
                  <c:y val="9.045494313210845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188-9D49-95AA-89A30216B54C}"/>
                </c:ext>
              </c:extLst>
            </c:dLbl>
            <c:dLbl>
              <c:idx val="5"/>
              <c:layout>
                <c:manualLayout>
                  <c:x val="8.6038998361109807E-3"/>
                  <c:y val="2.36676144648585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188-9D49-95AA-89A30216B5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PowerPoint]Hoja1'!$F$102:$F$107</c:f>
              <c:strCache>
                <c:ptCount val="6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BONOS MONETARIOS</c:v>
                </c:pt>
              </c:strCache>
            </c:strRef>
          </c:cat>
          <c:val>
            <c:numRef>
              <c:f>'[Gráfico en Microsoft PowerPoint]Hoja1'!$G$102:$G$107</c:f>
              <c:numCache>
                <c:formatCode>General</c:formatCode>
                <c:ptCount val="6"/>
                <c:pt idx="0">
                  <c:v>153</c:v>
                </c:pt>
                <c:pt idx="1">
                  <c:v>14</c:v>
                </c:pt>
                <c:pt idx="2">
                  <c:v>48</c:v>
                </c:pt>
                <c:pt idx="3">
                  <c:v>53</c:v>
                </c:pt>
                <c:pt idx="4">
                  <c:v>11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188-9D49-95AA-89A30216B54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 dirty="0">
                <a:solidFill>
                  <a:schemeClr val="tx1"/>
                </a:solidFill>
              </a:rPr>
              <a:t>Agosto</a:t>
            </a:r>
          </a:p>
        </c:rich>
      </c:tx>
      <c:layout>
        <c:manualLayout>
          <c:xMode val="edge"/>
          <c:yMode val="edge"/>
          <c:x val="0.4627179181854326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D4E-CB42-93ED-B91CEB97D47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D4E-CB42-93ED-B91CEB97D47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D4E-CB42-93ED-B91CEB97D47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D4E-CB42-93ED-B91CEB97D47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D4E-CB42-93ED-B91CEB97D47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D4E-CB42-93ED-B91CEB97D47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D4E-CB42-93ED-B91CEB97D472}"/>
              </c:ext>
            </c:extLst>
          </c:dPt>
          <c:dLbls>
            <c:dLbl>
              <c:idx val="1"/>
              <c:layout>
                <c:manualLayout>
                  <c:x val="7.6442257217847712E-2"/>
                  <c:y val="-5.617074163164843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D4E-CB42-93ED-B91CEB97D472}"/>
                </c:ext>
              </c:extLst>
            </c:dLbl>
            <c:dLbl>
              <c:idx val="2"/>
              <c:layout>
                <c:manualLayout>
                  <c:x val="6.160498687664042E-2"/>
                  <c:y val="5.6183082860827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D4E-CB42-93ED-B91CEB97D472}"/>
                </c:ext>
              </c:extLst>
            </c:dLbl>
            <c:dLbl>
              <c:idx val="3"/>
              <c:layout>
                <c:manualLayout>
                  <c:x val="5.115944881889764E-2"/>
                  <c:y val="9.710296904565637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D4E-CB42-93ED-B91CEB97D472}"/>
                </c:ext>
              </c:extLst>
            </c:dLbl>
            <c:dLbl>
              <c:idx val="4"/>
              <c:layout>
                <c:manualLayout>
                  <c:x val="2.5350612423447071E-2"/>
                  <c:y val="9.233635076386763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D4E-CB42-93ED-B91CEB97D472}"/>
                </c:ext>
              </c:extLst>
            </c:dLbl>
            <c:dLbl>
              <c:idx val="5"/>
              <c:layout>
                <c:manualLayout>
                  <c:x val="1.0241688538932633E-2"/>
                  <c:y val="1.227807112395566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D4E-CB42-93ED-B91CEB97D47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D4E-CB42-93ED-B91CEB97D4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PowerPoint]Hoja1'!$F$121:$F$127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PowerPoint]Hoja1'!$G$121:$G$127</c:f>
              <c:numCache>
                <c:formatCode>General</c:formatCode>
                <c:ptCount val="7"/>
                <c:pt idx="0">
                  <c:v>188</c:v>
                </c:pt>
                <c:pt idx="1">
                  <c:v>30</c:v>
                </c:pt>
                <c:pt idx="2">
                  <c:v>20</c:v>
                </c:pt>
                <c:pt idx="3">
                  <c:v>18</c:v>
                </c:pt>
                <c:pt idx="4">
                  <c:v>12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D4E-CB42-93ED-B91CEB97D47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dirty="0"/>
              <a:t>Status de atenciones Enero - Agosto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>
        <c:manualLayout>
          <c:layoutTarget val="inner"/>
          <c:xMode val="edge"/>
          <c:yMode val="edge"/>
          <c:x val="8.0399371566157535E-2"/>
          <c:y val="0.15937238493723854"/>
          <c:w val="0.89598787754836429"/>
          <c:h val="0.7480825618555002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Hoja1!$G$11:$G$14</c:f>
              <c:strCache>
                <c:ptCount val="4"/>
                <c:pt idx="0">
                  <c:v>Resuelto</c:v>
                </c:pt>
                <c:pt idx="1">
                  <c:v>Seguimiento</c:v>
                </c:pt>
                <c:pt idx="2">
                  <c:v>En tramitación</c:v>
                </c:pt>
                <c:pt idx="3">
                  <c:v>Derivado</c:v>
                </c:pt>
              </c:strCache>
            </c:strRef>
          </c:cat>
          <c:val>
            <c:numRef>
              <c:f>Hoja1!$H$11:$H$14</c:f>
              <c:numCache>
                <c:formatCode>General</c:formatCode>
                <c:ptCount val="4"/>
                <c:pt idx="0">
                  <c:v>1601</c:v>
                </c:pt>
                <c:pt idx="1">
                  <c:v>80</c:v>
                </c:pt>
                <c:pt idx="2">
                  <c:v>114</c:v>
                </c:pt>
                <c:pt idx="3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F4-984D-B480-8CFF63F357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88048640"/>
        <c:axId val="1888050352"/>
      </c:barChart>
      <c:catAx>
        <c:axId val="188804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888050352"/>
        <c:crosses val="autoZero"/>
        <c:auto val="1"/>
        <c:lblAlgn val="ctr"/>
        <c:lblOffset val="100"/>
        <c:noMultiLvlLbl val="0"/>
      </c:catAx>
      <c:valAx>
        <c:axId val="1888050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88804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Categorización Enero - Abril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'[Gráfico en Microsoft PowerPoint]Hoja1'!$B$32</c:f>
              <c:strCache>
                <c:ptCount val="1"/>
                <c:pt idx="0">
                  <c:v>ENERO</c:v>
                </c:pt>
              </c:strCache>
            </c:strRef>
          </c:tx>
          <c:spPr>
            <a:pattFill prst="narHorz">
              <a:fgClr>
                <a:schemeClr val="accent1">
                  <a:shade val="58000"/>
                </a:schemeClr>
              </a:fgClr>
              <a:bgClr>
                <a:schemeClr val="accent1">
                  <a:shade val="58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>
                  <a:shade val="58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PowerPoint]Hoja1'!$B$33:$B$36</c:f>
              <c:numCache>
                <c:formatCode>General</c:formatCode>
                <c:ptCount val="4"/>
                <c:pt idx="0">
                  <c:v>195</c:v>
                </c:pt>
                <c:pt idx="1">
                  <c:v>7</c:v>
                </c:pt>
                <c:pt idx="2">
                  <c:v>12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C6-2247-A4A4-5283C44791E7}"/>
            </c:ext>
          </c:extLst>
        </c:ser>
        <c:ser>
          <c:idx val="1"/>
          <c:order val="1"/>
          <c:tx>
            <c:strRef>
              <c:f>'[Gráfico en Microsoft PowerPoint]Hoja1'!$C$32</c:f>
              <c:strCache>
                <c:ptCount val="1"/>
                <c:pt idx="0">
                  <c:v>FEBRERO</c:v>
                </c:pt>
              </c:strCache>
            </c:strRef>
          </c:tx>
          <c:spPr>
            <a:pattFill prst="narHorz">
              <a:fgClr>
                <a:schemeClr val="accent1">
                  <a:shade val="86000"/>
                </a:schemeClr>
              </a:fgClr>
              <a:bgClr>
                <a:schemeClr val="accent1">
                  <a:shade val="86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>
                  <a:shade val="8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PowerPoint]Hoja1'!$C$33:$C$36</c:f>
              <c:numCache>
                <c:formatCode>General</c:formatCode>
                <c:ptCount val="4"/>
                <c:pt idx="0">
                  <c:v>165</c:v>
                </c:pt>
                <c:pt idx="1">
                  <c:v>42</c:v>
                </c:pt>
                <c:pt idx="2">
                  <c:v>6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C6-2247-A4A4-5283C44791E7}"/>
            </c:ext>
          </c:extLst>
        </c:ser>
        <c:ser>
          <c:idx val="2"/>
          <c:order val="2"/>
          <c:tx>
            <c:strRef>
              <c:f>'[Gráfico en Microsoft PowerPoint]Hoja1'!$D$32</c:f>
              <c:strCache>
                <c:ptCount val="1"/>
                <c:pt idx="0">
                  <c:v>MARZO</c:v>
                </c:pt>
              </c:strCache>
            </c:strRef>
          </c:tx>
          <c:spPr>
            <a:pattFill prst="narHorz">
              <a:fgClr>
                <a:schemeClr val="accent1">
                  <a:tint val="86000"/>
                </a:schemeClr>
              </a:fgClr>
              <a:bgClr>
                <a:schemeClr val="accent1">
                  <a:tint val="86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>
                  <a:tint val="8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PowerPoint]Hoja1'!$D$33:$D$36</c:f>
              <c:numCache>
                <c:formatCode>General</c:formatCode>
                <c:ptCount val="4"/>
                <c:pt idx="0">
                  <c:v>209</c:v>
                </c:pt>
                <c:pt idx="1">
                  <c:v>13</c:v>
                </c:pt>
                <c:pt idx="2">
                  <c:v>8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C6-2247-A4A4-5283C44791E7}"/>
            </c:ext>
          </c:extLst>
        </c:ser>
        <c:ser>
          <c:idx val="3"/>
          <c:order val="3"/>
          <c:tx>
            <c:strRef>
              <c:f>'[Gráfico en Microsoft PowerPoint]Hoja1'!$E$32</c:f>
              <c:strCache>
                <c:ptCount val="1"/>
                <c:pt idx="0">
                  <c:v>ABRIL</c:v>
                </c:pt>
              </c:strCache>
            </c:strRef>
          </c:tx>
          <c:spPr>
            <a:pattFill prst="narHorz">
              <a:fgClr>
                <a:schemeClr val="accent1">
                  <a:tint val="58000"/>
                </a:schemeClr>
              </a:fgClr>
              <a:bgClr>
                <a:schemeClr val="accent1">
                  <a:tint val="58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>
                  <a:tint val="58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PowerPoint]Hoja1'!$E$33:$E$36</c:f>
              <c:numCache>
                <c:formatCode>General</c:formatCode>
                <c:ptCount val="4"/>
                <c:pt idx="0">
                  <c:v>121</c:v>
                </c:pt>
                <c:pt idx="1">
                  <c:v>17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C6-2247-A4A4-5283C44791E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2114597568"/>
        <c:axId val="32181743"/>
      </c:barChart>
      <c:catAx>
        <c:axId val="211459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32181743"/>
        <c:crosses val="autoZero"/>
        <c:auto val="1"/>
        <c:lblAlgn val="ctr"/>
        <c:lblOffset val="100"/>
        <c:noMultiLvlLbl val="0"/>
      </c:catAx>
      <c:valAx>
        <c:axId val="321817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11459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Categorización Mayo - Agosto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'[Gráfico en Microsoft PowerPoint]Hoja1'!$B$32</c:f>
              <c:strCache>
                <c:ptCount val="1"/>
                <c:pt idx="0">
                  <c:v>MAYO</c:v>
                </c:pt>
              </c:strCache>
            </c:strRef>
          </c:tx>
          <c:spPr>
            <a:pattFill prst="narHorz">
              <a:fgClr>
                <a:schemeClr val="accent1">
                  <a:shade val="58000"/>
                </a:schemeClr>
              </a:fgClr>
              <a:bgClr>
                <a:schemeClr val="accent1">
                  <a:shade val="58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>
                  <a:shade val="58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PowerPoint]Hoja1'!$B$33:$B$36</c:f>
              <c:numCache>
                <c:formatCode>General</c:formatCode>
                <c:ptCount val="4"/>
                <c:pt idx="0">
                  <c:v>289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93-DA48-B63B-1D9C7D5B4FC3}"/>
            </c:ext>
          </c:extLst>
        </c:ser>
        <c:ser>
          <c:idx val="1"/>
          <c:order val="1"/>
          <c:tx>
            <c:strRef>
              <c:f>'[Gráfico en Microsoft PowerPoint]Hoja1'!$C$32</c:f>
              <c:strCache>
                <c:ptCount val="1"/>
                <c:pt idx="0">
                  <c:v>JUNIO</c:v>
                </c:pt>
              </c:strCache>
            </c:strRef>
          </c:tx>
          <c:spPr>
            <a:pattFill prst="narHorz">
              <a:fgClr>
                <a:schemeClr val="accent1">
                  <a:shade val="86000"/>
                </a:schemeClr>
              </a:fgClr>
              <a:bgClr>
                <a:schemeClr val="accent1">
                  <a:shade val="86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>
                  <a:shade val="8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PowerPoint]Hoja1'!$C$33:$C$36</c:f>
              <c:numCache>
                <c:formatCode>General</c:formatCode>
                <c:ptCount val="4"/>
                <c:pt idx="0">
                  <c:v>137</c:v>
                </c:pt>
                <c:pt idx="1">
                  <c:v>7</c:v>
                </c:pt>
                <c:pt idx="2">
                  <c:v>13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93-DA48-B63B-1D9C7D5B4FC3}"/>
            </c:ext>
          </c:extLst>
        </c:ser>
        <c:ser>
          <c:idx val="2"/>
          <c:order val="2"/>
          <c:tx>
            <c:strRef>
              <c:f>'[Gráfico en Microsoft PowerPoint]Hoja1'!$D$32</c:f>
              <c:strCache>
                <c:ptCount val="1"/>
                <c:pt idx="0">
                  <c:v>JULIO</c:v>
                </c:pt>
              </c:strCache>
            </c:strRef>
          </c:tx>
          <c:spPr>
            <a:pattFill prst="narHorz">
              <a:fgClr>
                <a:schemeClr val="accent1">
                  <a:tint val="86000"/>
                </a:schemeClr>
              </a:fgClr>
              <a:bgClr>
                <a:schemeClr val="accent1">
                  <a:tint val="86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>
                  <a:tint val="86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PowerPoint]Hoja1'!$D$33:$D$36</c:f>
              <c:numCache>
                <c:formatCode>General</c:formatCode>
                <c:ptCount val="4"/>
                <c:pt idx="0">
                  <c:v>265</c:v>
                </c:pt>
                <c:pt idx="1">
                  <c:v>11</c:v>
                </c:pt>
                <c:pt idx="2">
                  <c:v>11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93-DA48-B63B-1D9C7D5B4FC3}"/>
            </c:ext>
          </c:extLst>
        </c:ser>
        <c:ser>
          <c:idx val="3"/>
          <c:order val="3"/>
          <c:tx>
            <c:strRef>
              <c:f>'[Gráfico en Microsoft PowerPoint]Hoja1'!$E$32</c:f>
              <c:strCache>
                <c:ptCount val="1"/>
                <c:pt idx="0">
                  <c:v>AGOSTO</c:v>
                </c:pt>
              </c:strCache>
            </c:strRef>
          </c:tx>
          <c:spPr>
            <a:pattFill prst="narHorz">
              <a:fgClr>
                <a:schemeClr val="accent1">
                  <a:tint val="58000"/>
                </a:schemeClr>
              </a:fgClr>
              <a:bgClr>
                <a:schemeClr val="accent1">
                  <a:tint val="58000"/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>
                  <a:tint val="58000"/>
                </a:schemeClr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PowerPoint]Hoja1'!$A$33:$A$36</c:f>
              <c:strCache>
                <c:ptCount val="4"/>
                <c:pt idx="0">
                  <c:v>Resuelto</c:v>
                </c:pt>
                <c:pt idx="1">
                  <c:v>Tramitación</c:v>
                </c:pt>
                <c:pt idx="2">
                  <c:v>Derivado</c:v>
                </c:pt>
                <c:pt idx="3">
                  <c:v>Seguimiento</c:v>
                </c:pt>
              </c:strCache>
            </c:strRef>
          </c:cat>
          <c:val>
            <c:numRef>
              <c:f>'[Gráfico en Microsoft PowerPoint]Hoja1'!$E$33:$E$36</c:f>
              <c:numCache>
                <c:formatCode>General</c:formatCode>
                <c:ptCount val="4"/>
                <c:pt idx="0">
                  <c:v>220</c:v>
                </c:pt>
                <c:pt idx="1">
                  <c:v>15</c:v>
                </c:pt>
                <c:pt idx="2">
                  <c:v>3</c:v>
                </c:pt>
                <c:pt idx="3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93-DA48-B63B-1D9C7D5B4FC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2114597568"/>
        <c:axId val="32181743"/>
      </c:barChart>
      <c:catAx>
        <c:axId val="211459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32181743"/>
        <c:crosses val="autoZero"/>
        <c:auto val="1"/>
        <c:lblAlgn val="ctr"/>
        <c:lblOffset val="100"/>
        <c:noMultiLvlLbl val="0"/>
      </c:catAx>
      <c:valAx>
        <c:axId val="321817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11459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'[Gráfico en Microsoft PowerPoint]Hoja1'!$F$11</c:f>
              <c:strCache>
                <c:ptCount val="1"/>
                <c:pt idx="0">
                  <c:v>HOMBRE</c:v>
                </c:pt>
              </c:strCache>
            </c:strRef>
          </c:tx>
          <c:spPr>
            <a:solidFill>
              <a:schemeClr val="accent3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PowerPoint]Hoja1'!$E$12:$E$19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'[Gráfico en Microsoft PowerPoint]Hoja1'!$F$12:$F$19</c:f>
              <c:numCache>
                <c:formatCode>General</c:formatCode>
                <c:ptCount val="8"/>
                <c:pt idx="0">
                  <c:v>127</c:v>
                </c:pt>
                <c:pt idx="1">
                  <c:v>124</c:v>
                </c:pt>
                <c:pt idx="2">
                  <c:v>153</c:v>
                </c:pt>
                <c:pt idx="3">
                  <c:v>106</c:v>
                </c:pt>
                <c:pt idx="4">
                  <c:v>229</c:v>
                </c:pt>
                <c:pt idx="5">
                  <c:v>104</c:v>
                </c:pt>
                <c:pt idx="6">
                  <c:v>192</c:v>
                </c:pt>
                <c:pt idx="7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45-004F-AED9-D9F3F57511B9}"/>
            </c:ext>
          </c:extLst>
        </c:ser>
        <c:ser>
          <c:idx val="1"/>
          <c:order val="1"/>
          <c:tx>
            <c:strRef>
              <c:f>'[Gráfico en Microsoft PowerPoint]Hoja1'!$G$11</c:f>
              <c:strCache>
                <c:ptCount val="1"/>
                <c:pt idx="0">
                  <c:v>MUJER</c:v>
                </c:pt>
              </c:strCache>
            </c:strRef>
          </c:tx>
          <c:spPr>
            <a:solidFill>
              <a:schemeClr val="accent3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'[Gráfico en Microsoft PowerPoint]Hoja1'!$E$12:$E$19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'[Gráfico en Microsoft PowerPoint]Hoja1'!$G$12:$G$19</c:f>
              <c:numCache>
                <c:formatCode>General</c:formatCode>
                <c:ptCount val="8"/>
                <c:pt idx="0">
                  <c:v>23</c:v>
                </c:pt>
                <c:pt idx="1">
                  <c:v>39</c:v>
                </c:pt>
                <c:pt idx="2">
                  <c:v>67</c:v>
                </c:pt>
                <c:pt idx="3">
                  <c:v>28</c:v>
                </c:pt>
                <c:pt idx="4">
                  <c:v>59</c:v>
                </c:pt>
                <c:pt idx="5">
                  <c:v>45</c:v>
                </c:pt>
                <c:pt idx="6">
                  <c:v>91</c:v>
                </c:pt>
                <c:pt idx="7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45-004F-AED9-D9F3F57511B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83206368"/>
        <c:axId val="983208080"/>
      </c:barChart>
      <c:catAx>
        <c:axId val="983206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983208080"/>
        <c:crosses val="autoZero"/>
        <c:auto val="1"/>
        <c:lblAlgn val="ctr"/>
        <c:lblOffset val="100"/>
        <c:noMultiLvlLbl val="0"/>
      </c:catAx>
      <c:valAx>
        <c:axId val="983208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983206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CF3-9E4C-B656-A48C31D76092}"/>
              </c:ext>
            </c:extLst>
          </c:dPt>
          <c:dPt>
            <c:idx val="1"/>
            <c:bubble3D val="0"/>
            <c:explosion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CF3-9E4C-B656-A48C31D76092}"/>
              </c:ext>
            </c:extLst>
          </c:dPt>
          <c:dPt>
            <c:idx val="2"/>
            <c:bubble3D val="0"/>
            <c:explosion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CF3-9E4C-B656-A48C31D76092}"/>
              </c:ext>
            </c:extLst>
          </c:dPt>
          <c:dPt>
            <c:idx val="3"/>
            <c:bubble3D val="0"/>
            <c:explosion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CF3-9E4C-B656-A48C31D76092}"/>
              </c:ext>
            </c:extLst>
          </c:dPt>
          <c:dPt>
            <c:idx val="4"/>
            <c:bubble3D val="0"/>
            <c:explosion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CF3-9E4C-B656-A48C31D76092}"/>
              </c:ext>
            </c:extLst>
          </c:dPt>
          <c:dPt>
            <c:idx val="5"/>
            <c:bubble3D val="0"/>
            <c:explosion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CF3-9E4C-B656-A48C31D76092}"/>
              </c:ext>
            </c:extLst>
          </c:dPt>
          <c:dPt>
            <c:idx val="6"/>
            <c:bubble3D val="0"/>
            <c:explosion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CF3-9E4C-B656-A48C31D76092}"/>
              </c:ext>
            </c:extLst>
          </c:dPt>
          <c:dLbls>
            <c:dLbl>
              <c:idx val="0"/>
              <c:layout>
                <c:manualLayout>
                  <c:x val="-9.6941611311913742E-2"/>
                  <c:y val="1.966575879152546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F3-9E4C-B656-A48C31D76092}"/>
                </c:ext>
              </c:extLst>
            </c:dLbl>
            <c:dLbl>
              <c:idx val="3"/>
              <c:layout>
                <c:manualLayout>
                  <c:x val="5.5212448295773348E-2"/>
                  <c:y val="6.256191043335343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CF3-9E4C-B656-A48C31D76092}"/>
                </c:ext>
              </c:extLst>
            </c:dLbl>
            <c:dLbl>
              <c:idx val="4"/>
              <c:layout>
                <c:manualLayout>
                  <c:x val="3.6918197725284339E-2"/>
                  <c:y val="7.83712452610090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CF3-9E4C-B656-A48C31D76092}"/>
                </c:ext>
              </c:extLst>
            </c:dLbl>
            <c:dLbl>
              <c:idx val="5"/>
              <c:layout>
                <c:manualLayout>
                  <c:x val="6.5829989023243225E-3"/>
                  <c:y val="2.44124242551413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CF3-9E4C-B656-A48C31D76092}"/>
                </c:ext>
              </c:extLst>
            </c:dLbl>
            <c:dLbl>
              <c:idx val="6"/>
              <c:layout>
                <c:manualLayout>
                  <c:x val="1.2254224902669622E-2"/>
                  <c:y val="2.4702500326799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CF3-9E4C-B656-A48C31D760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PowerPoint]Hoja1'!$F$14:$F$20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PowerPoint]Hoja1'!$G$14:$G$20</c:f>
              <c:numCache>
                <c:formatCode>General</c:formatCode>
                <c:ptCount val="7"/>
                <c:pt idx="0">
                  <c:v>66</c:v>
                </c:pt>
                <c:pt idx="1">
                  <c:v>25</c:v>
                </c:pt>
                <c:pt idx="2">
                  <c:v>26</c:v>
                </c:pt>
                <c:pt idx="3">
                  <c:v>18</c:v>
                </c:pt>
                <c:pt idx="4">
                  <c:v>9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CF3-9E4C-B656-A48C31D7609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920090470939709"/>
          <c:w val="0.91364944446609286"/>
          <c:h val="0.164061481962146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Febrero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BE-6740-B96F-F586DF18950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BE-6740-B96F-F586DF18950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6BE-6740-B96F-F586DF18950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sx="1000" sy="1000" algn="ctr" rotWithShape="0">
                  <a:srgbClr val="000000">
                    <a:alpha val="43137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6BE-6740-B96F-F586DF18950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6BE-6740-B96F-F586DF18950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6BE-6740-B96F-F586DF18950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6BE-6740-B96F-F586DF18950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96BE-6740-B96F-F586DF18950E}"/>
                </c:ext>
              </c:extLst>
            </c:dLbl>
            <c:dLbl>
              <c:idx val="1"/>
              <c:layout>
                <c:manualLayout>
                  <c:x val="8.2687174230764965E-2"/>
                  <c:y val="-9.5364297414677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BE-6740-B96F-F586DF18950E}"/>
                </c:ext>
              </c:extLst>
            </c:dLbl>
            <c:dLbl>
              <c:idx val="2"/>
              <c:layout>
                <c:manualLayout>
                  <c:x val="9.6359657726357434E-2"/>
                  <c:y val="1.0153311127453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382373207854192E-2"/>
                      <c:h val="6.94913558464245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6BE-6740-B96F-F586DF18950E}"/>
                </c:ext>
              </c:extLst>
            </c:dLbl>
            <c:dLbl>
              <c:idx val="3"/>
              <c:layout>
                <c:manualLayout>
                  <c:x val="5.8869620895560679E-2"/>
                  <c:y val="9.0915696772162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6BE-6740-B96F-F586DF18950E}"/>
                </c:ext>
              </c:extLst>
            </c:dLbl>
            <c:dLbl>
              <c:idx val="4"/>
              <c:layout>
                <c:manualLayout>
                  <c:x val="3.9000581490213723E-2"/>
                  <c:y val="0.1068300136299314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6BE-6740-B96F-F586DF18950E}"/>
                </c:ext>
              </c:extLst>
            </c:dLbl>
            <c:dLbl>
              <c:idx val="5"/>
              <c:layout>
                <c:manualLayout>
                  <c:x val="-1.0928949780491203E-3"/>
                  <c:y val="1.72515576030998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6BE-6740-B96F-F586DF18950E}"/>
                </c:ext>
              </c:extLst>
            </c:dLbl>
            <c:dLbl>
              <c:idx val="6"/>
              <c:layout>
                <c:manualLayout>
                  <c:x val="1.734601924759405E-2"/>
                  <c:y val="1.730570137066200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6BE-6740-B96F-F586DF1895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PowerPoint]Hoja1'!$F$24:$F$30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PowerPoint]Hoja1'!$G$24:$G$30</c:f>
              <c:numCache>
                <c:formatCode>General</c:formatCode>
                <c:ptCount val="7"/>
                <c:pt idx="0">
                  <c:v>83</c:v>
                </c:pt>
                <c:pt idx="1">
                  <c:v>35</c:v>
                </c:pt>
                <c:pt idx="2">
                  <c:v>17</c:v>
                </c:pt>
                <c:pt idx="3">
                  <c:v>14</c:v>
                </c:pt>
                <c:pt idx="4">
                  <c:v>11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6BE-6740-B96F-F586DF18950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1577159145271245E-2"/>
          <c:y val="0.83472538899174686"/>
          <c:w val="0.83199467115451786"/>
          <c:h val="0.12887189533733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>
                <a:solidFill>
                  <a:schemeClr val="tx1"/>
                </a:solidFill>
              </a:rPr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 dirty="0">
                <a:solidFill>
                  <a:schemeClr val="tx1"/>
                </a:solidFill>
              </a:rPr>
              <a:t>Marzo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51-484F-823C-73E24EA6C41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51-484F-823C-73E24EA6C41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51-484F-823C-73E24EA6C41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51-484F-823C-73E24EA6C41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251-484F-823C-73E24EA6C41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251-484F-823C-73E24EA6C41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251-484F-823C-73E24EA6C41A}"/>
              </c:ext>
            </c:extLst>
          </c:dPt>
          <c:dLbls>
            <c:dLbl>
              <c:idx val="1"/>
              <c:layout>
                <c:manualLayout>
                  <c:x val="6.9974812585738719E-2"/>
                  <c:y val="-0.1219142368094202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51-484F-823C-73E24EA6C41A}"/>
                </c:ext>
              </c:extLst>
            </c:dLbl>
            <c:dLbl>
              <c:idx val="2"/>
              <c:layout>
                <c:manualLayout>
                  <c:x val="8.6113132834055403E-2"/>
                  <c:y val="-4.945839713599336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51-484F-823C-73E24EA6C41A}"/>
                </c:ext>
              </c:extLst>
            </c:dLbl>
            <c:dLbl>
              <c:idx val="3"/>
              <c:layout>
                <c:manualLayout>
                  <c:x val="7.2566706152857013E-2"/>
                  <c:y val="7.383006952222592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51-484F-823C-73E24EA6C41A}"/>
                </c:ext>
              </c:extLst>
            </c:dLbl>
            <c:dLbl>
              <c:idx val="4"/>
              <c:layout>
                <c:manualLayout>
                  <c:x val="4.4961504811898562E-2"/>
                  <c:y val="8.96496792067658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51-484F-823C-73E24EA6C41A}"/>
                </c:ext>
              </c:extLst>
            </c:dLbl>
            <c:dLbl>
              <c:idx val="5"/>
              <c:layout>
                <c:manualLayout>
                  <c:x val="2.1478565179352531E-2"/>
                  <c:y val="2.0054316127150772E-2"/>
                </c:manualLayout>
              </c:layout>
              <c:tx>
                <c:rich>
                  <a:bodyPr/>
                  <a:lstStyle/>
                  <a:p>
                    <a:fld id="{2B47F98C-AB8E-FF48-AC13-2DD2C0769A94}" type="PERCENTAGE">
                      <a:rPr lang="en-US">
                        <a:solidFill>
                          <a:schemeClr val="tx1"/>
                        </a:solidFill>
                      </a:rPr>
                      <a:pPr/>
                      <a:t>[PORCENTAJE]</a:t>
                    </a:fld>
                    <a:endParaRPr lang="es-CL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251-484F-823C-73E24EA6C41A}"/>
                </c:ext>
              </c:extLst>
            </c:dLbl>
            <c:dLbl>
              <c:idx val="6"/>
              <c:layout>
                <c:manualLayout>
                  <c:x val="1.6577736051590623E-2"/>
                  <c:y val="0.1001698873597616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251-484F-823C-73E24EA6C4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PowerPoint]Hoja1'!$F$37:$F$43</c:f>
              <c:strCache>
                <c:ptCount val="7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EDUCACIÓN</c:v>
                </c:pt>
                <c:pt idx="6">
                  <c:v>BONOS MONETARIOS</c:v>
                </c:pt>
              </c:strCache>
            </c:strRef>
          </c:cat>
          <c:val>
            <c:numRef>
              <c:f>'[Gráfico en Microsoft PowerPoint]Hoja1'!$G$37:$G$43</c:f>
              <c:numCache>
                <c:formatCode>General</c:formatCode>
                <c:ptCount val="7"/>
                <c:pt idx="0">
                  <c:v>109</c:v>
                </c:pt>
                <c:pt idx="1">
                  <c:v>43</c:v>
                </c:pt>
                <c:pt idx="2">
                  <c:v>24</c:v>
                </c:pt>
                <c:pt idx="3">
                  <c:v>22</c:v>
                </c:pt>
                <c:pt idx="4">
                  <c:v>11</c:v>
                </c:pt>
                <c:pt idx="5">
                  <c:v>3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251-484F-823C-73E24EA6C41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 sz="2000">
                <a:solidFill>
                  <a:schemeClr val="tx1"/>
                </a:solidFill>
              </a:rPr>
              <a:t>Abril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386-4F4E-B171-87344F3005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86-4F4E-B171-87344F30052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386-4F4E-B171-87344F30052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386-4F4E-B171-87344F30052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386-4F4E-B171-87344F30052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386-4F4E-B171-87344F30052F}"/>
              </c:ext>
            </c:extLst>
          </c:dPt>
          <c:dLbls>
            <c:dLbl>
              <c:idx val="1"/>
              <c:layout>
                <c:manualLayout>
                  <c:x val="0.10024928774928769"/>
                  <c:y val="-9.088855297209828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86-4F4E-B171-87344F30052F}"/>
                </c:ext>
              </c:extLst>
            </c:dLbl>
            <c:dLbl>
              <c:idx val="2"/>
              <c:layout>
                <c:manualLayout>
                  <c:x val="9.1687859402583283E-2"/>
                  <c:y val="1.36303441840987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86-4F4E-B171-87344F30052F}"/>
                </c:ext>
              </c:extLst>
            </c:dLbl>
            <c:dLbl>
              <c:idx val="3"/>
              <c:layout>
                <c:manualLayout>
                  <c:x val="7.5167794032824711E-2"/>
                  <c:y val="9.929892165812279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386-4F4E-B171-87344F30052F}"/>
                </c:ext>
              </c:extLst>
            </c:dLbl>
            <c:dLbl>
              <c:idx val="4"/>
              <c:layout>
                <c:manualLayout>
                  <c:x val="4.1677153793718211E-2"/>
                  <c:y val="0.100028101908909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386-4F4E-B171-87344F30052F}"/>
                </c:ext>
              </c:extLst>
            </c:dLbl>
            <c:dLbl>
              <c:idx val="5"/>
              <c:layout>
                <c:manualLayout>
                  <c:x val="1.6108882596612657E-2"/>
                  <c:y val="0.102190295841468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293875517801899E-2"/>
                      <c:h val="5.124833087518160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B386-4F4E-B171-87344F3005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PowerPoint]Hoja1'!$F$60:$F$65</c:f>
              <c:strCache>
                <c:ptCount val="6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  <c:pt idx="5">
                  <c:v>BONOS MONETARIOS</c:v>
                </c:pt>
              </c:strCache>
            </c:strRef>
          </c:cat>
          <c:val>
            <c:numRef>
              <c:f>'[Gráfico en Microsoft PowerPoint]Hoja1'!$G$60:$G$65</c:f>
              <c:numCache>
                <c:formatCode>General</c:formatCode>
                <c:ptCount val="6"/>
                <c:pt idx="0">
                  <c:v>77</c:v>
                </c:pt>
                <c:pt idx="1">
                  <c:v>19</c:v>
                </c:pt>
                <c:pt idx="2">
                  <c:v>12</c:v>
                </c:pt>
                <c:pt idx="3">
                  <c:v>15</c:v>
                </c:pt>
                <c:pt idx="4">
                  <c:v>7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386-4F4E-B171-87344F30052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027602323231699"/>
          <c:y val="0.8234592625844479"/>
          <c:w val="0.69135417653644604"/>
          <c:h val="0.158040890488432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>
                <a:solidFill>
                  <a:schemeClr val="tx1"/>
                </a:solidFill>
              </a:rPr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2000" dirty="0">
                <a:solidFill>
                  <a:schemeClr val="tx1"/>
                </a:solidFill>
              </a:rPr>
              <a:t>Mayo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14-F046-9871-CB8DE18E4F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14-F046-9871-CB8DE18E4F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14-F046-9871-CB8DE18E4F3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14-F046-9871-CB8DE18E4F3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14-F046-9871-CB8DE18E4F38}"/>
              </c:ext>
            </c:extLst>
          </c:dPt>
          <c:dLbls>
            <c:dLbl>
              <c:idx val="1"/>
              <c:layout>
                <c:manualLayout>
                  <c:x val="1.6479902070141168E-2"/>
                  <c:y val="1.924694369449249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14-F046-9871-CB8DE18E4F38}"/>
                </c:ext>
              </c:extLst>
            </c:dLbl>
            <c:dLbl>
              <c:idx val="2"/>
              <c:layout>
                <c:manualLayout>
                  <c:x val="1.2468559327862701E-2"/>
                  <c:y val="2.437038724829512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14-F046-9871-CB8DE18E4F3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14-F046-9871-CB8DE18E4F38}"/>
                </c:ext>
              </c:extLst>
            </c:dLbl>
            <c:dLbl>
              <c:idx val="4"/>
              <c:layout>
                <c:manualLayout>
                  <c:x val="9.7169291640707804E-3"/>
                  <c:y val="2.964682476972170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143666834312569E-2"/>
                      <c:h val="6.38842042024653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CE14-F046-9871-CB8DE18E4F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'[Gráfico en Microsoft PowerPoint]Hoja1'!$F$74:$F$78</c:f>
              <c:strCache>
                <c:ptCount val="5"/>
                <c:pt idx="0">
                  <c:v>EMPRESA</c:v>
                </c:pt>
                <c:pt idx="1">
                  <c:v>CAJA DE COMPENSACIÓN</c:v>
                </c:pt>
                <c:pt idx="2">
                  <c:v>VIVIENDA</c:v>
                </c:pt>
                <c:pt idx="3">
                  <c:v>TRAM PÚBLICOS</c:v>
                </c:pt>
                <c:pt idx="4">
                  <c:v>SALUD</c:v>
                </c:pt>
              </c:strCache>
            </c:strRef>
          </c:cat>
          <c:val>
            <c:numRef>
              <c:f>'[Gráfico en Microsoft PowerPoint]Hoja1'!$G$74:$G$78</c:f>
              <c:numCache>
                <c:formatCode>General</c:formatCode>
                <c:ptCount val="5"/>
                <c:pt idx="0">
                  <c:v>271</c:v>
                </c:pt>
                <c:pt idx="1">
                  <c:v>7</c:v>
                </c:pt>
                <c:pt idx="2">
                  <c:v>5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E14-F046-9871-CB8DE18E4F3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7739" cy="453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3092" y="0"/>
            <a:ext cx="3077739" cy="453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584188"/>
            <a:ext cx="3077739" cy="45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3F36C-99C1-C877-A56D-1B6D52CFE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991C419-6A16-6873-25C0-139FB75701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FE6F3AC-3CE4-573B-6C6F-91D269E40C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1601 resuelto</a:t>
            </a:r>
          </a:p>
          <a:p>
            <a:r>
              <a:rPr lang="es-CL" dirty="0"/>
              <a:t>114 tramitación</a:t>
            </a:r>
          </a:p>
          <a:p>
            <a:r>
              <a:rPr lang="es-CL" dirty="0"/>
              <a:t>58 derivado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6AE4FE1-F6E7-5D08-B6B0-5F5FC0733ED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55428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DETALLAR NOMBRE DE LA CHARLA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TIPO DE CHARLA, MINVU BENEFICIOS, FERIA LABORAL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PERSONAS ATENDIDAS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>
          <a:extLst>
            <a:ext uri="{FF2B5EF4-FFF2-40B4-BE49-F238E27FC236}">
              <a16:creationId xmlns:a16="http://schemas.microsoft.com/office/drawing/2014/main" id="{C1F1A478-C3EB-A36E-CE3F-B03177665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>
            <a:extLst>
              <a:ext uri="{FF2B5EF4-FFF2-40B4-BE49-F238E27FC236}">
                <a16:creationId xmlns:a16="http://schemas.microsoft.com/office/drawing/2014/main" id="{3627461C-76E5-32A8-6806-F107E690CA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>
            <a:extLst>
              <a:ext uri="{FF2B5EF4-FFF2-40B4-BE49-F238E27FC236}">
                <a16:creationId xmlns:a16="http://schemas.microsoft.com/office/drawing/2014/main" id="{2B24DA51-8E12-FC88-541A-6878CB93CC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73659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>
          <a:extLst>
            <a:ext uri="{FF2B5EF4-FFF2-40B4-BE49-F238E27FC236}">
              <a16:creationId xmlns:a16="http://schemas.microsoft.com/office/drawing/2014/main" id="{3B8522C9-EB14-A985-87FE-97306E979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>
            <a:extLst>
              <a:ext uri="{FF2B5EF4-FFF2-40B4-BE49-F238E27FC236}">
                <a16:creationId xmlns:a16="http://schemas.microsoft.com/office/drawing/2014/main" id="{AD96AF47-BC92-929D-F084-F9FFE26C46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>
            <a:extLst>
              <a:ext uri="{FF2B5EF4-FFF2-40B4-BE49-F238E27FC236}">
                <a16:creationId xmlns:a16="http://schemas.microsoft.com/office/drawing/2014/main" id="{F2449542-D928-EF5E-9294-C1CB0317E1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51795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>
          <a:extLst>
            <a:ext uri="{FF2B5EF4-FFF2-40B4-BE49-F238E27FC236}">
              <a16:creationId xmlns:a16="http://schemas.microsoft.com/office/drawing/2014/main" id="{2F0C8545-F058-1D27-2595-929F2741E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a7d61f4c11_1_13:notes">
            <a:extLst>
              <a:ext uri="{FF2B5EF4-FFF2-40B4-BE49-F238E27FC236}">
                <a16:creationId xmlns:a16="http://schemas.microsoft.com/office/drawing/2014/main" id="{49D3FA65-CCD5-D28D-444E-C0E931CBAF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71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Nombre de obra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Edificio nombre y cantidad de personas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En la charlas poner el </a:t>
            </a:r>
            <a:r>
              <a:rPr lang="es-ES" dirty="0" err="1"/>
              <a:t>desgloce</a:t>
            </a:r>
            <a:r>
              <a:rPr lang="es-ES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g2a7d61f4c11_1_13:notes">
            <a:extLst>
              <a:ext uri="{FF2B5EF4-FFF2-40B4-BE49-F238E27FC236}">
                <a16:creationId xmlns:a16="http://schemas.microsoft.com/office/drawing/2014/main" id="{6A4F708F-3D8F-A4F5-3990-F8896385DD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70316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ACA HACER UN STATUS DE ATENCIONES DEL TRIMESTRE COMPLETO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16279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95572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>
            <a:spLocks noGrp="1"/>
          </p:cNvSpPr>
          <p:nvPr>
            <p:ph type="body" idx="1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33;p4:notes"/>
          <p:cNvSpPr txBox="1">
            <a:spLocks noGrp="1"/>
          </p:cNvSpPr>
          <p:nvPr>
            <p:ph type="sldNum" idx="12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Porcentaje 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MAYO </a:t>
            </a:r>
            <a:r>
              <a:rPr lang="es-CL" dirty="0">
                <a:sym typeface="Wingdings" pitchFamily="2" charset="2"/>
              </a:rPr>
              <a:t> CONSTRUYE TRANQUILO</a:t>
            </a:r>
          </a:p>
          <a:p>
            <a:r>
              <a:rPr lang="es-CL" dirty="0">
                <a:sym typeface="Wingdings" pitchFamily="2" charset="2"/>
              </a:rPr>
              <a:t>ENERO FEB INCENDIOS</a:t>
            </a:r>
          </a:p>
          <a:p>
            <a:r>
              <a:rPr lang="es-CL" dirty="0">
                <a:sym typeface="Wingdings" pitchFamily="2" charset="2"/>
              </a:rPr>
              <a:t>JUNIO MINVU</a:t>
            </a:r>
          </a:p>
          <a:p>
            <a:endParaRPr lang="es-CL" dirty="0">
              <a:sym typeface="Wingdings" pitchFamily="2" charset="2"/>
            </a:endParaRPr>
          </a:p>
          <a:p>
            <a:r>
              <a:rPr lang="es-CL" dirty="0">
                <a:sym typeface="Wingdings" pitchFamily="2" charset="2"/>
              </a:rPr>
              <a:t>PROGRM PROTESIS Y PROGRAMA MUJER  JULIO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Ojo con la subcategorías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9B97C1-83C6-4B7C-BD1F-75EFACE8E8FF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125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5769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547A3-E809-0EA4-3B8B-5D5A2CC9C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409E8B5-AC0E-BC32-4207-A8B7B18B03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5688499-35D4-7161-FA03-FD6A38001B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F442389-56A5-AE5B-5078-E190AFAE145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5907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A7B09-08C2-BBE7-3DB1-09356F081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6BA6702-7ADA-83EC-5009-E8939570A3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D6C8E30-1116-1AC4-0710-B45CC2111B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7D67610-9445-69F2-7A8F-E1303E9D66F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8203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0FF33-E599-0FF7-4EF5-1B85ABF59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6ED790F-AD49-687D-FC1B-F55526DC5F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E0679C2-139A-5C18-7EF4-1CB1337C64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 Becas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Beneficio </a:t>
            </a:r>
            <a:r>
              <a:rPr kumimoji="0" lang="es-CL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 Contacto por desastre medioambientales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Acreditación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Contención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2ED5DB4-1959-E08B-11EF-A09CD94C025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s-C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8668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24B66-BDB3-292A-8827-DCB1BB6D2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6FBA41-07AE-ED5B-5945-48962C135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A2329F-A051-3A56-33E0-9DE941F06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5B4D68-0C80-20AF-8F32-3AE826DE4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FC0771-F79F-7002-3990-42AEFD3F4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53334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0C776-1615-0F03-BC4E-B4A478611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5DCD28-04B3-E089-A835-34CA099D4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D63F26-5AE6-F2A5-A831-48DFC90C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240500-B9E5-82AF-DEF5-EF9679AC0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9F408D-2999-EA1E-06C3-25BBEB697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66608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8C9442-030B-8052-FA82-79669BEF2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1F3699-7770-3FF5-8DBA-096FB1095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D25154-18FE-CECE-1896-B0D6C993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D7AD80-E19D-B4ED-CEE4-A61EC9424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2A403E-99F5-BF6F-CC12-59787D272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53505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8E4815-39D9-D039-1176-860E8CD7B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4558BA-ACD9-4B6C-6B13-E980ECFC54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14C3B46-267D-A373-0069-E5DC9FD74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E3DF7C-36B2-5476-D4D0-5278DA66D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03956A-76E2-B6C5-3298-EEC83687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B230C9-DDC3-1574-952B-EA1AFCFF3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24065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E97B2-C880-6960-9A1F-098D52FFD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25AC2C-B5FB-8D84-CC4B-91E1D43B3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AF45BD3-4FFA-8FF1-3703-724499F76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323E80-C829-0D2F-A73C-22471DBE6F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3A183CE-7539-AD54-7F4D-61C9D36CF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447E044-BBBC-EBB8-2740-EA67D712F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B2F2FC8-867B-6E09-AB2C-01F00C053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509DEAC-40E7-7BA5-AA89-C053BEAA8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64251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C9D262-215B-2B5E-A451-CA6C31CCB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5F1C698-474E-1F32-2046-00BD1D887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9E0804-B2C4-01B8-8B85-F6512DA9B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8826682-9F11-33D9-DC3F-3B2725C27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455703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5C31781-482C-2DE0-FE0B-59E416373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4254F67-7545-DC51-97DF-CFE3B9C2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1DFE630-B320-22A9-8D02-671D5215B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872509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3F5B4-6ED3-7193-135A-85C78AFD7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2F0FCB-679A-06D7-5116-8D9CDEF7F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D39954A-2E52-D677-9A97-8CD879E1D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FEBCAE-5F4B-B256-DD5C-6EC4659F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E6DDA4-5EC9-045A-7A21-2D10AB4F3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21C5D2-599A-EDB4-32F2-F15E5DE33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186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1F0E3-7EDB-B6B9-D1FB-B1BE9CA30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933168D-C555-4848-6DBD-01C46B98B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2DD1C0-D9FE-83E7-4668-FD86033C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0446C4-5A28-A35A-FD77-6E23F1CE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FE0047-D2A8-8BC7-DFD7-0E2EC7371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23EBC6-C6FD-537A-D692-AFEF18B72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7296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F033FE-EA20-3CC7-AD9A-10C91456B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9424DA7-A93F-B3CA-4CDF-B66EFECF0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2EF33F-0D71-7D27-F8B1-9F1B05AC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6F5BC1-8512-69EB-026A-5CE79E7B7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0E4AB6-C3D1-9B75-32E7-53FF3E6D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8267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623A2C6-ADFE-1F66-4ACF-6BC01184A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FA27699-D130-B574-D026-EFD9AAF94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C4861E-0C86-CB3B-B82A-775607001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9965E3-A5AA-847F-2344-41EBF28A9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29E64D-E7E1-630D-00D5-34A3B959F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88531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50000">
              <a:srgbClr val="FAFAFA"/>
            </a:gs>
            <a:gs pos="100000">
              <a:srgbClr val="CECECE"/>
            </a:gs>
          </a:gsLst>
          <a:lin ang="540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7FCD4D-A582-7854-E543-AAAD23109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C9C237-5DB8-58B0-C7AA-CC32367E6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B7E2C2-B793-E680-6887-CAFBC1A43F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E493-2DAE-46E3-9F84-3D9570F36593}" type="datetimeFigureOut">
              <a:rPr lang="es-CL" smtClean="0"/>
              <a:t>07-10-24</a:t>
            </a:fld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C989A6-5CF7-B59D-632F-613FD493DA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272443-5103-A671-4E1C-AECFE95D8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27B64-C0F7-4A31-9B21-3FEC15EE5573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4027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3.xml"/><Relationship Id="rId4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4.xml"/><Relationship Id="rId4" Type="http://schemas.openxmlformats.org/officeDocument/2006/relationships/image" Target="../media/image8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5.xml"/><Relationship Id="rId4" Type="http://schemas.openxmlformats.org/officeDocument/2006/relationships/image" Target="../media/image8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2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374C81"/>
              </a:gs>
            </a:gsLst>
            <a:lin ang="66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rgbClr val="374C81">
                  <a:alpha val="44705"/>
                </a:srgbClr>
              </a:gs>
              <a:gs pos="100000">
                <a:srgbClr val="000000">
                  <a:alpha val="28627"/>
                </a:srgbClr>
              </a:gs>
            </a:gsLst>
            <a:lin ang="12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rgbClr val="4A66AC">
                  <a:alpha val="0"/>
                </a:srgbClr>
              </a:gs>
              <a:gs pos="100000">
                <a:srgbClr val="000000">
                  <a:alpha val="40784"/>
                </a:srgbClr>
              </a:gs>
            </a:gsLst>
            <a:lin ang="18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1208314" y="1763239"/>
            <a:ext cx="6313800" cy="309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Calibri"/>
              <a:buNone/>
            </a:pPr>
            <a:r>
              <a:rPr lang="es-CL" sz="4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Informe de Gestión</a:t>
            </a:r>
            <a:r>
              <a:rPr lang="es-CL" sz="4800" dirty="0">
                <a:solidFill>
                  <a:srgbClr val="FFFFFF"/>
                </a:solidFill>
              </a:rPr>
              <a:t> </a:t>
            </a:r>
            <a:br>
              <a:rPr lang="es-CL" sz="4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32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ENERO - AGOSTO 2024</a:t>
            </a:r>
            <a:br>
              <a:rPr lang="es-CL" sz="4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8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 rot="-54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rgbClr val="4A66AC">
                  <a:alpha val="23921"/>
                </a:srgbClr>
              </a:gs>
              <a:gs pos="78000">
                <a:srgbClr val="253356">
                  <a:alpha val="0"/>
                </a:srgbClr>
              </a:gs>
              <a:gs pos="100000">
                <a:srgbClr val="253356">
                  <a:alpha val="0"/>
                </a:srgbClr>
              </a:gs>
            </a:gsLst>
            <a:lin ang="10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1" descr="Un dibujo de una cara feliz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9595" y="455026"/>
            <a:ext cx="1937437" cy="874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AEFF1F9A-FC32-5D4D-E8EB-A11CD325A3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5768" y="2435797"/>
            <a:ext cx="1779705" cy="175298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32296-EB69-CBA8-97BE-DA5AFF135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61A04311-C37B-4DD2-52AD-F3D70E38AF14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61EBC4DC-013A-6407-971C-A0C701CBE1A3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04EF102A-471C-5950-61FF-1AC5AE52C2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6A1F3166-AB1D-0A6D-123D-AF5D77A4CB60}"/>
              </a:ext>
            </a:extLst>
          </p:cNvPr>
          <p:cNvSpPr txBox="1"/>
          <p:nvPr/>
        </p:nvSpPr>
        <p:spPr>
          <a:xfrm>
            <a:off x="4776385" y="232596"/>
            <a:ext cx="67584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Status de atenciones.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BF6273FA-0344-7B12-EC54-E938ACBD50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226522"/>
              </p:ext>
            </p:extLst>
          </p:nvPr>
        </p:nvGraphicFramePr>
        <p:xfrm>
          <a:off x="2488942" y="1209040"/>
          <a:ext cx="7874258" cy="4196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40787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/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/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g2a7d61f4c11_1_13"/>
          <p:cNvSpPr txBox="1"/>
          <p:nvPr/>
        </p:nvSpPr>
        <p:spPr>
          <a:xfrm>
            <a:off x="2811439" y="451634"/>
            <a:ext cx="8294048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ENERO – FEBRERO 2024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6006F47-B5DB-05EB-2C70-2F62DBBF6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066846"/>
              </p:ext>
            </p:extLst>
          </p:nvPr>
        </p:nvGraphicFramePr>
        <p:xfrm>
          <a:off x="2607667" y="1814512"/>
          <a:ext cx="8445499" cy="4779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23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211996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4960080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1281581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1397671">
                <a:tc>
                  <a:txBody>
                    <a:bodyPr/>
                    <a:lstStyle/>
                    <a:p>
                      <a:r>
                        <a:rPr lang="es-CL" dirty="0"/>
                        <a:t>Enero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8 visitas</a:t>
                      </a:r>
                    </a:p>
                    <a:p>
                      <a:r>
                        <a:rPr lang="es-CL" dirty="0"/>
                        <a:t>5 charlas beneficios</a:t>
                      </a:r>
                    </a:p>
                    <a:p>
                      <a:r>
                        <a:rPr lang="es-CL" dirty="0"/>
                        <a:t>116 personas atendidas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Los Encinos (2 visitas): 45 personas atendidas y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Casas Villa Ilusión(2) : 20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Manuel Rodriguez (2): 12 personas atendidas y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Plaza Franklin: 14 personas atendidas y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Of</a:t>
                      </a:r>
                      <a:r>
                        <a:rPr lang="es-CL" dirty="0"/>
                        <a:t> Almirante Pastene : 37 personas atendidas y 2 charlas.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Pedro de Oña: 8 personas atendidas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792642"/>
                  </a:ext>
                </a:extLst>
              </a:tr>
              <a:tr h="1912602">
                <a:tc>
                  <a:txBody>
                    <a:bodyPr/>
                    <a:lstStyle/>
                    <a:p>
                      <a:r>
                        <a:rPr lang="es-CL" dirty="0"/>
                        <a:t>Febrero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7 visitas</a:t>
                      </a:r>
                    </a:p>
                    <a:p>
                      <a:r>
                        <a:rPr lang="es-CL" dirty="0"/>
                        <a:t>3 charlas beneficios</a:t>
                      </a:r>
                    </a:p>
                    <a:p>
                      <a:r>
                        <a:rPr lang="es-CL" dirty="0"/>
                        <a:t>102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Metalpar</a:t>
                      </a:r>
                      <a:r>
                        <a:rPr lang="es-CL" dirty="0"/>
                        <a:t> Center: 21 personas atendidas y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Vista Colón: 9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Mann : 26 personas atendidas y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Autoconsumo Polpaico: 24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Vitapark</a:t>
                      </a:r>
                      <a:r>
                        <a:rPr lang="es-CL" dirty="0"/>
                        <a:t> (2): 12 personas 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Miraolas</a:t>
                      </a:r>
                      <a:r>
                        <a:rPr lang="es-CL" dirty="0"/>
                        <a:t>*: 4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Senderos del Monte*: 6 personas atendidas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>
          <a:extLst>
            <a:ext uri="{FF2B5EF4-FFF2-40B4-BE49-F238E27FC236}">
              <a16:creationId xmlns:a16="http://schemas.microsoft.com/office/drawing/2014/main" id="{8BC41A19-4E85-22B9-F3AF-4726D5CCC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>
            <a:extLst>
              <a:ext uri="{FF2B5EF4-FFF2-40B4-BE49-F238E27FC236}">
                <a16:creationId xmlns:a16="http://schemas.microsoft.com/office/drawing/2014/main" id="{9816E00A-C586-057F-B4AF-676F5D4E8083}"/>
              </a:ext>
            </a:extLst>
          </p:cNvPr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>
            <a:extLst>
              <a:ext uri="{FF2B5EF4-FFF2-40B4-BE49-F238E27FC236}">
                <a16:creationId xmlns:a16="http://schemas.microsoft.com/office/drawing/2014/main" id="{48728100-F2FC-42B0-A2DD-B8F00C6D8A6C}"/>
              </a:ext>
            </a:extLst>
          </p:cNvPr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>
            <a:extLst>
              <a:ext uri="{FF2B5EF4-FFF2-40B4-BE49-F238E27FC236}">
                <a16:creationId xmlns:a16="http://schemas.microsoft.com/office/drawing/2014/main" id="{4235A377-E2C0-5FFC-5C98-EDFBF70DA13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g2a7d61f4c11_1_13">
            <a:extLst>
              <a:ext uri="{FF2B5EF4-FFF2-40B4-BE49-F238E27FC236}">
                <a16:creationId xmlns:a16="http://schemas.microsoft.com/office/drawing/2014/main" id="{48A74333-B9C4-19BA-FCA7-4EA5F7FD778A}"/>
              </a:ext>
            </a:extLst>
          </p:cNvPr>
          <p:cNvSpPr txBox="1"/>
          <p:nvPr/>
        </p:nvSpPr>
        <p:spPr>
          <a:xfrm>
            <a:off x="2914072" y="278654"/>
            <a:ext cx="7940478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Marzo y Abril 2024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74421DE-FB33-C394-49D5-1DE355A107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206590"/>
              </p:ext>
            </p:extLst>
          </p:nvPr>
        </p:nvGraphicFramePr>
        <p:xfrm>
          <a:off x="2367020" y="1405701"/>
          <a:ext cx="8487530" cy="5518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23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172018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5042089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1281581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1397671">
                <a:tc>
                  <a:txBody>
                    <a:bodyPr/>
                    <a:lstStyle/>
                    <a:p>
                      <a:r>
                        <a:rPr lang="es-CL" dirty="0"/>
                        <a:t>Marzo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9 visitas</a:t>
                      </a:r>
                    </a:p>
                    <a:p>
                      <a:r>
                        <a:rPr lang="es-CL" dirty="0"/>
                        <a:t>7 charlas beneficios.</a:t>
                      </a:r>
                    </a:p>
                    <a:p>
                      <a:r>
                        <a:rPr lang="es-CL" dirty="0"/>
                        <a:t>141 personas atendidas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El Pedregal : 23 personas atendidas y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El Clan : 15 personas atendidas y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Pedro de Oña : 26 personas atendidas y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Aires de </a:t>
                      </a:r>
                      <a:r>
                        <a:rPr lang="es-CL" dirty="0" err="1"/>
                        <a:t>Machali</a:t>
                      </a:r>
                      <a:r>
                        <a:rPr lang="es-CL" dirty="0"/>
                        <a:t> : 16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Icalma</a:t>
                      </a:r>
                      <a:r>
                        <a:rPr lang="es-CL" dirty="0"/>
                        <a:t> Torre C : 13 personas atendidas y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2 norte : 6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Miralmar</a:t>
                      </a:r>
                      <a:r>
                        <a:rPr lang="es-CL" dirty="0"/>
                        <a:t> : 16 personas atendidas y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Singular : 16 personas atendidas y charla.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Pinares de Concón : 10 personas atendidas y charla.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792642"/>
                  </a:ext>
                </a:extLst>
              </a:tr>
              <a:tr h="1912602">
                <a:tc>
                  <a:txBody>
                    <a:bodyPr/>
                    <a:lstStyle/>
                    <a:p>
                      <a:r>
                        <a:rPr lang="es-CL" dirty="0"/>
                        <a:t>Abril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9 visitas</a:t>
                      </a:r>
                    </a:p>
                    <a:p>
                      <a:r>
                        <a:rPr lang="es-CL" dirty="0"/>
                        <a:t>6 charlas construye tranquilo</a:t>
                      </a:r>
                    </a:p>
                    <a:p>
                      <a:r>
                        <a:rPr lang="es-CL" dirty="0"/>
                        <a:t>1 charla beneficio.</a:t>
                      </a:r>
                    </a:p>
                    <a:p>
                      <a:r>
                        <a:rPr lang="es-CL" dirty="0"/>
                        <a:t>77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Los Castaños : 12 personas atendidas 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Minibodegas</a:t>
                      </a:r>
                      <a:r>
                        <a:rPr lang="es-CL" dirty="0"/>
                        <a:t> Recoleta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Condominio Santa Teresa : 30 personas atendidas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Homecenter-Walmart-</a:t>
                      </a:r>
                      <a:r>
                        <a:rPr lang="es-CL" dirty="0" err="1"/>
                        <a:t>lc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cc</a:t>
                      </a:r>
                      <a:r>
                        <a:rPr lang="es-CL" dirty="0"/>
                        <a:t>  (2) Chicureo: 25 personas atendidas + Charlas construye tranquilo y beneficios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 err="1"/>
                        <a:t>Vitapark</a:t>
                      </a:r>
                      <a:r>
                        <a:rPr lang="es-CL" dirty="0"/>
                        <a:t>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PMGD Santa Inés : 8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Casas villa ilusión : Charla construye tranquilo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Casas Villa Avelina : Charla construye tranquilo.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900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>
          <a:extLst>
            <a:ext uri="{FF2B5EF4-FFF2-40B4-BE49-F238E27FC236}">
              <a16:creationId xmlns:a16="http://schemas.microsoft.com/office/drawing/2014/main" id="{E2A2FEEE-3BED-2487-3BCE-5284361F9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>
            <a:extLst>
              <a:ext uri="{FF2B5EF4-FFF2-40B4-BE49-F238E27FC236}">
                <a16:creationId xmlns:a16="http://schemas.microsoft.com/office/drawing/2014/main" id="{ADA0DAAC-E9CB-ACCE-BCFD-6D5F082EAAB0}"/>
              </a:ext>
            </a:extLst>
          </p:cNvPr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>
            <a:extLst>
              <a:ext uri="{FF2B5EF4-FFF2-40B4-BE49-F238E27FC236}">
                <a16:creationId xmlns:a16="http://schemas.microsoft.com/office/drawing/2014/main" id="{5AF7764B-B173-55D2-AD10-3360D23AA76C}"/>
              </a:ext>
            </a:extLst>
          </p:cNvPr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>
            <a:extLst>
              <a:ext uri="{FF2B5EF4-FFF2-40B4-BE49-F238E27FC236}">
                <a16:creationId xmlns:a16="http://schemas.microsoft.com/office/drawing/2014/main" id="{8DF3A166-3E90-F334-02D9-142858494B9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95A6FAD-0D9E-08C1-67FD-96DBE68F2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014018"/>
              </p:ext>
            </p:extLst>
          </p:nvPr>
        </p:nvGraphicFramePr>
        <p:xfrm>
          <a:off x="2462555" y="983872"/>
          <a:ext cx="8093685" cy="76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332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071231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4808122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292132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3702090">
                <a:tc>
                  <a:txBody>
                    <a:bodyPr/>
                    <a:lstStyle/>
                    <a:p>
                      <a:r>
                        <a:rPr lang="es-CL" sz="1200" dirty="0"/>
                        <a:t>Mayo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/>
                        <a:t>17 visitas</a:t>
                      </a:r>
                    </a:p>
                    <a:p>
                      <a:r>
                        <a:rPr lang="es-CL" sz="1200" dirty="0"/>
                        <a:t>17 Charlas CCHH</a:t>
                      </a:r>
                    </a:p>
                    <a:p>
                      <a:r>
                        <a:rPr lang="es-CL" sz="1200" dirty="0"/>
                        <a:t>200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Parque Los Encinos : 5 personas atendidas 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Casas Aires de </a:t>
                      </a:r>
                      <a:r>
                        <a:rPr lang="es-CL" sz="1200" dirty="0" err="1"/>
                        <a:t>Machali</a:t>
                      </a:r>
                      <a:r>
                        <a:rPr lang="es-CL" sz="1200" dirty="0"/>
                        <a:t> : 2 personas atendidas 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Cdo</a:t>
                      </a:r>
                      <a:r>
                        <a:rPr lang="es-CL" sz="1200" dirty="0"/>
                        <a:t> Sant Teresa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Mann T. A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Los </a:t>
                      </a:r>
                      <a:r>
                        <a:rPr lang="es-CL" sz="1200" dirty="0" err="1"/>
                        <a:t>Acacios</a:t>
                      </a:r>
                      <a:r>
                        <a:rPr lang="es-CL" sz="1200" dirty="0"/>
                        <a:t> II : 12 personas atendidas 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PV Cerrillos : 5 personas atendidas+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Metalpar</a:t>
                      </a:r>
                      <a:r>
                        <a:rPr lang="es-CL" sz="1200" dirty="0"/>
                        <a:t> Center : 2 personas atendidas 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Andes Quilicura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Urb</a:t>
                      </a:r>
                      <a:r>
                        <a:rPr lang="es-CL" sz="1200" dirty="0"/>
                        <a:t> Puerto Pudahuel :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Vista Colon: 14 personas atendidas 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Candelaria : 7 personas atendidas 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Terrazas Uno Norte : 20 personas atendidas 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Clan : 11 personas atendidas + Charla construye tranquilo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Icalma</a:t>
                      </a:r>
                      <a:r>
                        <a:rPr lang="es-CL" sz="1200" dirty="0"/>
                        <a:t> Torre C : 12 personas atendidas 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2 norte : 30 personas atendidas 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Miralmar</a:t>
                      </a:r>
                      <a:r>
                        <a:rPr lang="es-CL" sz="1200" dirty="0"/>
                        <a:t> : 40 personas atendidas + Charla construye tranquilo.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Singular : 40 personas atendidas + Charla construye tranquilo.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792642"/>
                  </a:ext>
                </a:extLst>
              </a:tr>
              <a:tr h="1493826">
                <a:tc>
                  <a:txBody>
                    <a:bodyPr/>
                    <a:lstStyle/>
                    <a:p>
                      <a:r>
                        <a:rPr lang="es-CL" sz="1200" dirty="0"/>
                        <a:t>Junio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200" dirty="0"/>
                        <a:t>8 visitas</a:t>
                      </a:r>
                    </a:p>
                    <a:p>
                      <a:r>
                        <a:rPr lang="es-CL" sz="1200" dirty="0"/>
                        <a:t>4 Charlas beneficios.</a:t>
                      </a:r>
                    </a:p>
                    <a:p>
                      <a:r>
                        <a:rPr lang="es-CL" sz="1200" dirty="0"/>
                        <a:t>3 Charlas MINVU</a:t>
                      </a:r>
                    </a:p>
                    <a:p>
                      <a:r>
                        <a:rPr lang="es-CL" sz="1200" dirty="0"/>
                        <a:t>1 Charla construye tranquilo.</a:t>
                      </a:r>
                    </a:p>
                    <a:p>
                      <a:r>
                        <a:rPr lang="es-CL" sz="1200" dirty="0"/>
                        <a:t>208 personas atendidas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Pedro de Oña : 50 personas atendidas + charla MINVU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Edificio Mann T. A : 60 personas atendidas + charla MINVU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/>
                        <a:t>San Valentín : 18 personas atendidas + Charla beneficios.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200" dirty="0"/>
                        <a:t>Edificio Paradise :23 personas atendidas + + Charla construye tranquilo.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200" dirty="0"/>
                        <a:t>Manuel </a:t>
                      </a:r>
                      <a:r>
                        <a:rPr lang="es-CL" sz="1200" dirty="0" err="1"/>
                        <a:t>Rodriguez</a:t>
                      </a:r>
                      <a:r>
                        <a:rPr lang="es-CL" sz="1200" dirty="0"/>
                        <a:t> :15 personas atendidas + + Charla MINVU.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200" dirty="0"/>
                        <a:t>Mapocho : 10 personas atendidas + Charla beneficios.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1200" dirty="0"/>
                        <a:t>Oficinas Almirante Pastene : 24 personas atendidas + Charla beneficios.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sz="1200" dirty="0" err="1"/>
                        <a:t>Metalpar</a:t>
                      </a:r>
                      <a:r>
                        <a:rPr lang="es-CL" sz="1200" dirty="0"/>
                        <a:t> Center : 8 personas atendidas + Charla beneficios.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CL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3CB25500-CA8D-720D-BA1D-85605CEA5B62}"/>
              </a:ext>
            </a:extLst>
          </p:cNvPr>
          <p:cNvSpPr txBox="1"/>
          <p:nvPr/>
        </p:nvSpPr>
        <p:spPr>
          <a:xfrm>
            <a:off x="2607667" y="113303"/>
            <a:ext cx="8269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Mayo y Junio 2024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052271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>
          <a:extLst>
            <a:ext uri="{FF2B5EF4-FFF2-40B4-BE49-F238E27FC236}">
              <a16:creationId xmlns:a16="http://schemas.microsoft.com/office/drawing/2014/main" id="{B54860BF-E290-9EB1-7349-5AF13976C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a7d61f4c11_1_13">
            <a:extLst>
              <a:ext uri="{FF2B5EF4-FFF2-40B4-BE49-F238E27FC236}">
                <a16:creationId xmlns:a16="http://schemas.microsoft.com/office/drawing/2014/main" id="{DA73012B-5410-F4C8-E971-F4F81514B1A3}"/>
              </a:ext>
            </a:extLst>
          </p:cNvPr>
          <p:cNvSpPr/>
          <p:nvPr/>
        </p:nvSpPr>
        <p:spPr>
          <a:xfrm rot="5400000">
            <a:off x="-467978" y="227839"/>
            <a:ext cx="2568900" cy="2525400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6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2a7d61f4c11_1_13">
            <a:extLst>
              <a:ext uri="{FF2B5EF4-FFF2-40B4-BE49-F238E27FC236}">
                <a16:creationId xmlns:a16="http://schemas.microsoft.com/office/drawing/2014/main" id="{9DDDFA98-6856-1982-AD9A-703A8F8C715A}"/>
              </a:ext>
            </a:extLst>
          </p:cNvPr>
          <p:cNvSpPr/>
          <p:nvPr/>
        </p:nvSpPr>
        <p:spPr>
          <a:xfrm rot="-5400000">
            <a:off x="81517" y="756438"/>
            <a:ext cx="1469700" cy="1468200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12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Google Shape;181;g2a7d61f4c11_1_13" descr="Gráfico de barras con relleno sólido">
            <a:extLst>
              <a:ext uri="{FF2B5EF4-FFF2-40B4-BE49-F238E27FC236}">
                <a16:creationId xmlns:a16="http://schemas.microsoft.com/office/drawing/2014/main" id="{378E210D-CE2A-1544-17ED-90758F60D7B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g2a7d61f4c11_1_13">
            <a:extLst>
              <a:ext uri="{FF2B5EF4-FFF2-40B4-BE49-F238E27FC236}">
                <a16:creationId xmlns:a16="http://schemas.microsoft.com/office/drawing/2014/main" id="{20122450-18B3-841A-2D08-0B6B34B5F16E}"/>
              </a:ext>
            </a:extLst>
          </p:cNvPr>
          <p:cNvSpPr txBox="1"/>
          <p:nvPr/>
        </p:nvSpPr>
        <p:spPr>
          <a:xfrm>
            <a:off x="4347087" y="451634"/>
            <a:ext cx="67584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Cantidad de Obras visitadas Julio y Agosto 2024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75BCE48-012D-CC49-6580-C3F526A342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760018"/>
              </p:ext>
            </p:extLst>
          </p:nvPr>
        </p:nvGraphicFramePr>
        <p:xfrm>
          <a:off x="2367020" y="1405701"/>
          <a:ext cx="8487530" cy="5205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23">
                  <a:extLst>
                    <a:ext uri="{9D8B030D-6E8A-4147-A177-3AD203B41FA5}">
                      <a16:colId xmlns:a16="http://schemas.microsoft.com/office/drawing/2014/main" val="2435106290"/>
                    </a:ext>
                  </a:extLst>
                </a:gridCol>
                <a:gridCol w="2172018">
                  <a:extLst>
                    <a:ext uri="{9D8B030D-6E8A-4147-A177-3AD203B41FA5}">
                      <a16:colId xmlns:a16="http://schemas.microsoft.com/office/drawing/2014/main" val="2475112048"/>
                    </a:ext>
                  </a:extLst>
                </a:gridCol>
                <a:gridCol w="5042089">
                  <a:extLst>
                    <a:ext uri="{9D8B030D-6E8A-4147-A177-3AD203B41FA5}">
                      <a16:colId xmlns:a16="http://schemas.microsoft.com/office/drawing/2014/main" val="701024861"/>
                    </a:ext>
                  </a:extLst>
                </a:gridCol>
              </a:tblGrid>
              <a:tr h="1281581">
                <a:tc>
                  <a:txBody>
                    <a:bodyPr/>
                    <a:lstStyle/>
                    <a:p>
                      <a:r>
                        <a:rPr lang="es-CL" dirty="0"/>
                        <a:t>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err="1"/>
                        <a:t>N°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OBRAS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773262"/>
                  </a:ext>
                </a:extLst>
              </a:tr>
              <a:tr h="1397671">
                <a:tc>
                  <a:txBody>
                    <a:bodyPr/>
                    <a:lstStyle/>
                    <a:p>
                      <a:r>
                        <a:rPr lang="es-CL" dirty="0"/>
                        <a:t>Julio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5 visitas</a:t>
                      </a:r>
                    </a:p>
                    <a:p>
                      <a:r>
                        <a:rPr lang="es-CL" dirty="0"/>
                        <a:t>5 Charlas beneficios.</a:t>
                      </a:r>
                    </a:p>
                    <a:p>
                      <a:r>
                        <a:rPr lang="es-CL" dirty="0"/>
                        <a:t>133 personas atendidas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dirty="0"/>
                        <a:t>Vista Colón: 10 personas atendidas  </a:t>
                      </a:r>
                      <a:r>
                        <a:rPr lang="es-CL" sz="1400" dirty="0"/>
                        <a:t>+ Charla beneficios.</a:t>
                      </a:r>
                      <a:endParaRPr lang="es-CL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dirty="0" err="1"/>
                        <a:t>Vitapark</a:t>
                      </a:r>
                      <a:r>
                        <a:rPr lang="es-CL" dirty="0"/>
                        <a:t> A1-A2 : 37 personas atendidas  </a:t>
                      </a:r>
                      <a:r>
                        <a:rPr lang="es-CL" sz="1400" dirty="0"/>
                        <a:t>+ Charla beneficios.</a:t>
                      </a:r>
                      <a:endParaRPr lang="es-CL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dirty="0"/>
                        <a:t>Edificios Plaza Franklin : 7 personas atendidas  </a:t>
                      </a:r>
                      <a:r>
                        <a:rPr lang="es-CL" sz="1400" dirty="0"/>
                        <a:t>+ Charla beneficios.</a:t>
                      </a:r>
                      <a:endParaRPr lang="es-CL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dirty="0"/>
                        <a:t>Oficinas Centrales : 43 personas atendidas + </a:t>
                      </a:r>
                      <a:r>
                        <a:rPr lang="es-CL" sz="1400" dirty="0"/>
                        <a:t> Charla beneficios.</a:t>
                      </a:r>
                      <a:endParaRPr lang="es-CL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dirty="0"/>
                        <a:t>Edificio Los Castaños : 36 personas atendidas + </a:t>
                      </a:r>
                      <a:r>
                        <a:rPr lang="es-CL" sz="1400" dirty="0"/>
                        <a:t>+ Charla beneficios.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792642"/>
                  </a:ext>
                </a:extLst>
              </a:tr>
              <a:tr h="1912602">
                <a:tc>
                  <a:txBody>
                    <a:bodyPr/>
                    <a:lstStyle/>
                    <a:p>
                      <a:r>
                        <a:rPr lang="es-CL" dirty="0"/>
                        <a:t>Agosto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6 visitas</a:t>
                      </a:r>
                    </a:p>
                    <a:p>
                      <a:r>
                        <a:rPr lang="es-CL" dirty="0"/>
                        <a:t>1 Charla beneficios.</a:t>
                      </a:r>
                    </a:p>
                    <a:p>
                      <a:r>
                        <a:rPr lang="es-CL" dirty="0"/>
                        <a:t>1 Feria de beneficios.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Los </a:t>
                      </a:r>
                      <a:r>
                        <a:rPr lang="es-CL" dirty="0" err="1"/>
                        <a:t>Acacios</a:t>
                      </a:r>
                      <a:r>
                        <a:rPr lang="es-CL" dirty="0"/>
                        <a:t> : 28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Parque Los Encinos : 44 personas atendidas.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Oficinas Centrales : 9 personas atendidas + feria de beneficios.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Edificio Mira al Mar : 21 personas atendidas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dirty="0"/>
                        <a:t>Edificio Clan : 23 personas atendidas </a:t>
                      </a:r>
                      <a:r>
                        <a:rPr lang="es-CL" sz="1400" dirty="0"/>
                        <a:t>+ Charla beneficios.</a:t>
                      </a:r>
                      <a:endParaRPr lang="es-CL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Homecenter-Walmart-</a:t>
                      </a:r>
                      <a:r>
                        <a:rPr lang="es-CL" dirty="0" err="1"/>
                        <a:t>lc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cc</a:t>
                      </a:r>
                      <a:r>
                        <a:rPr lang="es-CL" dirty="0"/>
                        <a:t> Chicureo : 48 personas atendidas.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12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215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50000">
              <a:srgbClr val="FAFAFA"/>
            </a:gs>
            <a:gs pos="100000">
              <a:srgbClr val="CECECE"/>
            </a:gs>
          </a:gsLst>
          <a:lin ang="5400000" scaled="0"/>
        </a:grad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"/>
          <p:cNvSpPr txBox="1"/>
          <p:nvPr/>
        </p:nvSpPr>
        <p:spPr>
          <a:xfrm>
            <a:off x="1560075" y="722229"/>
            <a:ext cx="9012600" cy="14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0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Propuestas y Desafíos</a:t>
            </a:r>
            <a:r>
              <a:rPr lang="es-CL" sz="4400" dirty="0">
                <a:solidFill>
                  <a:srgbClr val="276F8B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8"/>
          <p:cNvSpPr/>
          <p:nvPr/>
        </p:nvSpPr>
        <p:spPr>
          <a:xfrm rot="5400000">
            <a:off x="-435428" y="194277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8"/>
          <p:cNvSpPr/>
          <p:nvPr/>
        </p:nvSpPr>
        <p:spPr>
          <a:xfrm rot="-5400000">
            <a:off x="114300" y="722859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1" name="Google Shape;191;p8" descr="Portapapeles parcialmente comprobado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1885" y="999821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E000AE8-7289-24CE-30C4-0C2402D8E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0EB094-75F4-1337-711F-C0DB1BF6E7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s-CL" dirty="0"/>
          </a:p>
          <a:p>
            <a:r>
              <a:rPr lang="es-CL" dirty="0"/>
              <a:t>Avance en visitas a terreno V y VI región</a:t>
            </a:r>
          </a:p>
          <a:p>
            <a:r>
              <a:rPr lang="es-CL" dirty="0"/>
              <a:t>Conocer y potenciar beneficios gratuitos CCHC.</a:t>
            </a:r>
          </a:p>
          <a:p>
            <a:r>
              <a:rPr lang="es-CL" dirty="0"/>
              <a:t>Importancia de tener mayor capacitación respecto al tema de la ley de inclusión.</a:t>
            </a:r>
          </a:p>
          <a:p>
            <a:r>
              <a:rPr lang="es-CL" dirty="0"/>
              <a:t>Potenciar uso de la plataforma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A63C8-CC0C-A526-62B7-99F861F16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CA3BAE81-869B-931B-5262-42CB62B7CB34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98071693-72F0-4CA0-97FC-09D29E353E32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2D2667BB-6E33-9ED7-24DB-05C5E30E09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A019F1C-BE62-82B2-01D8-584C2889A7E1}"/>
              </a:ext>
            </a:extLst>
          </p:cNvPr>
          <p:cNvSpPr txBox="1"/>
          <p:nvPr/>
        </p:nvSpPr>
        <p:spPr>
          <a:xfrm>
            <a:off x="5152305" y="232596"/>
            <a:ext cx="67584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Status de atenciones.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6FC8DBA8-FB71-2490-FF2B-76F40CA894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8826458"/>
              </p:ext>
            </p:extLst>
          </p:nvPr>
        </p:nvGraphicFramePr>
        <p:xfrm>
          <a:off x="2183642" y="1033402"/>
          <a:ext cx="9526137" cy="5677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28760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84150-CF51-30F2-DE02-92E53AFF0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DC855AFB-2B68-5FC7-8DD0-75AFE534F7BD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505EC450-234C-3C90-0438-ADEF64B8B2A4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5EC5C3A7-D4A2-ECD3-6F40-05B12BE4B7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115FFFC4-72E2-680E-4412-28C29291387B}"/>
              </a:ext>
            </a:extLst>
          </p:cNvPr>
          <p:cNvSpPr txBox="1"/>
          <p:nvPr/>
        </p:nvSpPr>
        <p:spPr>
          <a:xfrm>
            <a:off x="5152305" y="232596"/>
            <a:ext cx="67584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Status de atenciones.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E12E95A0-B61F-BF3C-EF18-3017704031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3493196"/>
              </p:ext>
            </p:extLst>
          </p:nvPr>
        </p:nvGraphicFramePr>
        <p:xfrm>
          <a:off x="2079173" y="1033402"/>
          <a:ext cx="9831580" cy="5490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25262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54000">
              <a:srgbClr val="FAFAFA"/>
            </a:gs>
            <a:gs pos="100000">
              <a:srgbClr val="CECECE"/>
            </a:gs>
          </a:gsLst>
          <a:lin ang="5400000" scaled="0"/>
        </a:grad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lt1"/>
              </a:gs>
              <a:gs pos="54000">
                <a:srgbClr val="FAFAFA"/>
              </a:gs>
              <a:gs pos="100000">
                <a:srgbClr val="CECEC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mMmU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9"/>
          <p:cNvSpPr/>
          <p:nvPr/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9"/>
          <p:cNvSpPr txBox="1">
            <a:spLocks noGrp="1"/>
          </p:cNvSpPr>
          <p:nvPr>
            <p:ph type="body" idx="1"/>
          </p:nvPr>
        </p:nvSpPr>
        <p:spPr>
          <a:xfrm>
            <a:off x="947057" y="5833708"/>
            <a:ext cx="10907486" cy="39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dirty="0"/>
          </a:p>
        </p:txBody>
      </p:sp>
      <p:pic>
        <p:nvPicPr>
          <p:cNvPr id="200" name="Google Shape;200;p9" descr="Un dibujo de una cara feliz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7776" y="824706"/>
            <a:ext cx="1937437" cy="87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9"/>
          <p:cNvSpPr/>
          <p:nvPr/>
        </p:nvSpPr>
        <p:spPr>
          <a:xfrm>
            <a:off x="6390589" y="1062544"/>
            <a:ext cx="4756200" cy="4756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900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MUCHAS GRACIAS!</a:t>
            </a:r>
            <a:endParaRPr sz="4900" b="0" i="0" u="none" strike="noStrike" cap="none">
              <a:solidFill>
                <a:srgbClr val="134F5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ACB95E6-475E-2BFD-5ABF-A4896EB67D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6936" y="162764"/>
            <a:ext cx="1779705" cy="175298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>
            <a:spLocks noGrp="1"/>
          </p:cNvSpPr>
          <p:nvPr>
            <p:ph type="title"/>
          </p:nvPr>
        </p:nvSpPr>
        <p:spPr>
          <a:xfrm>
            <a:off x="391887" y="647499"/>
            <a:ext cx="5486399" cy="691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rben"/>
              <a:buNone/>
            </a:pPr>
            <a:r>
              <a:rPr lang="es-CL" dirty="0">
                <a:latin typeface="Corben"/>
                <a:ea typeface="Corben"/>
                <a:cs typeface="Corben"/>
                <a:sym typeface="Corben"/>
              </a:rPr>
              <a:t>Cómo estamos?</a:t>
            </a:r>
            <a:endParaRPr dirty="0"/>
          </a:p>
        </p:txBody>
      </p:sp>
      <p:sp>
        <p:nvSpPr>
          <p:cNvPr id="102" name="Google Shape;102;p2"/>
          <p:cNvSpPr/>
          <p:nvPr/>
        </p:nvSpPr>
        <p:spPr>
          <a:xfrm rot="10800000">
            <a:off x="3309258" y="2823481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2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903515" y="2239734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5606143" y="2221365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 rot="10800000">
            <a:off x="8011886" y="2823481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1426030" y="2673068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858985" y="340723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6155873" y="2673068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8561613" y="340723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3045277" y="3471950"/>
            <a:ext cx="702129" cy="688010"/>
          </a:xfrm>
          <a:prstGeom prst="donut">
            <a:avLst>
              <a:gd name="adj" fmla="val 25000"/>
            </a:avLst>
          </a:prstGeom>
          <a:gradFill>
            <a:gsLst>
              <a:gs pos="0">
                <a:srgbClr val="224F76"/>
              </a:gs>
              <a:gs pos="50000">
                <a:srgbClr val="374C81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1556656" y="4485263"/>
            <a:ext cx="175259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Evaluación cualitativa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3914778" y="2036875"/>
            <a:ext cx="1469571" cy="1415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Estadísticas generales   Enero a Agosto 2024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4" name="Google Shape;114;p2"/>
          <p:cNvSpPr txBox="1"/>
          <p:nvPr/>
        </p:nvSpPr>
        <p:spPr>
          <a:xfrm>
            <a:off x="8820149" y="2673068"/>
            <a:ext cx="136071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Propuestas  y desafíos</a:t>
            </a:r>
            <a:endParaRPr/>
          </a:p>
        </p:txBody>
      </p:sp>
      <p:pic>
        <p:nvPicPr>
          <p:cNvPr id="115" name="Google Shape;115;p2" descr="Gráfico de barra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47457" y="3684192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" descr="Portapapeles parcialmente comprobado con relleno sólid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20149" y="370276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" descr="Niños con relleno sólido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30829" y="2995407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" descr="Tendencia al alza con relleno sólido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447063" y="297681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"/>
          <p:cNvSpPr/>
          <p:nvPr/>
        </p:nvSpPr>
        <p:spPr>
          <a:xfrm>
            <a:off x="5384349" y="3432671"/>
            <a:ext cx="702129" cy="688010"/>
          </a:xfrm>
          <a:prstGeom prst="donut">
            <a:avLst>
              <a:gd name="adj" fmla="val 25000"/>
            </a:avLst>
          </a:prstGeom>
          <a:gradFill>
            <a:gsLst>
              <a:gs pos="0">
                <a:srgbClr val="224F76"/>
              </a:gs>
              <a:gs pos="50000">
                <a:srgbClr val="374C81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/>
          <p:nvPr/>
        </p:nvSpPr>
        <p:spPr>
          <a:xfrm>
            <a:off x="7764232" y="3471950"/>
            <a:ext cx="702129" cy="688010"/>
          </a:xfrm>
          <a:prstGeom prst="donut">
            <a:avLst>
              <a:gd name="adj" fmla="val 25000"/>
            </a:avLst>
          </a:prstGeom>
          <a:gradFill>
            <a:gsLst>
              <a:gs pos="0">
                <a:srgbClr val="224F76"/>
              </a:gs>
              <a:gs pos="50000">
                <a:srgbClr val="374C81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 txBox="1">
            <a:spLocks noGrp="1"/>
          </p:cNvSpPr>
          <p:nvPr>
            <p:ph type="title"/>
          </p:nvPr>
        </p:nvSpPr>
        <p:spPr>
          <a:xfrm>
            <a:off x="1794328" y="3508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n"/>
              <a:buNone/>
            </a:pPr>
            <a:r>
              <a:rPr lang="es-CL" sz="2800" dirty="0">
                <a:latin typeface="Corben"/>
                <a:ea typeface="Corben"/>
                <a:cs typeface="Corben"/>
                <a:sym typeface="Corben"/>
              </a:rPr>
              <a:t>Evaluación cualitativa</a:t>
            </a:r>
            <a:endParaRPr lang="es-CL" sz="2800" dirty="0"/>
          </a:p>
        </p:txBody>
      </p:sp>
      <p:sp>
        <p:nvSpPr>
          <p:cNvPr id="126" name="Google Shape;126;p3"/>
          <p:cNvSpPr txBox="1">
            <a:spLocks noGrp="1"/>
          </p:cNvSpPr>
          <p:nvPr>
            <p:ph type="body" idx="1"/>
          </p:nvPr>
        </p:nvSpPr>
        <p:spPr>
          <a:xfrm>
            <a:off x="1130300" y="1981199"/>
            <a:ext cx="10515600" cy="419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Adaptación cambios Equipo EBCO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Capacidad de reacción a solicitudes de urgencias.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indent="-457200" algn="just">
              <a:spcBef>
                <a:spcPts val="0"/>
              </a:spcBef>
              <a:buSzPct val="40444"/>
            </a:pPr>
            <a:r>
              <a:rPr lang="es-CL" dirty="0"/>
              <a:t>Positiva iniciativa de Drive compartido con equipo Calidad de Vida</a:t>
            </a:r>
          </a:p>
          <a:p>
            <a:pPr indent="-457200" algn="just">
              <a:spcBef>
                <a:spcPts val="0"/>
              </a:spcBef>
              <a:buSzPct val="40444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Excelente experiencia en IV región en obra y con Asistente Social a cargo.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Positiva coordinación con departamento de Diversidad e Inclusión. 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Dudas respecto a los alcances de contar con credencial de discapacidad.</a:t>
            </a:r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 Mejor recepción y conocimiento de equipo en obras. Generación de lazos</a:t>
            </a: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None/>
            </a:pPr>
            <a:endParaRPr lang="es-CL" dirty="0"/>
          </a:p>
          <a:p>
            <a:pPr lvl="0" indent="-4572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Font typeface="Arial" panose="020B0604020202020204" pitchFamily="34" charset="0"/>
              <a:buChar char="•"/>
            </a:pPr>
            <a:r>
              <a:rPr lang="es-CL" dirty="0"/>
              <a:t>Mayor difusión beneficios CCHC (Becas </a:t>
            </a:r>
            <a:r>
              <a:rPr lang="es-CL" dirty="0" err="1"/>
              <a:t>Educ</a:t>
            </a:r>
            <a:r>
              <a:rPr lang="es-CL" dirty="0"/>
              <a:t>. Superior, teléfono contención emocional)</a:t>
            </a: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444"/>
              <a:buNone/>
            </a:pPr>
            <a:endParaRPr lang="es-CL" dirty="0"/>
          </a:p>
          <a:p>
            <a:pPr marL="228600" lvl="0" indent="-10414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s-CL"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s-CL" dirty="0"/>
          </a:p>
          <a:p>
            <a:pPr marL="228600" lvl="0" indent="-10414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s-CL" dirty="0"/>
          </a:p>
        </p:txBody>
      </p:sp>
      <p:sp>
        <p:nvSpPr>
          <p:cNvPr id="127" name="Google Shape;127;p3"/>
          <p:cNvSpPr/>
          <p:nvPr/>
        </p:nvSpPr>
        <p:spPr>
          <a:xfrm rot="5400000">
            <a:off x="-858155" y="-16330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"/>
          <p:cNvSpPr/>
          <p:nvPr/>
        </p:nvSpPr>
        <p:spPr>
          <a:xfrm>
            <a:off x="-112484" y="510439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p3" descr="Niño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5059" y="76200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"/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0">
                <a:srgbClr val="253356"/>
              </a:gs>
              <a:gs pos="42000">
                <a:srgbClr val="253356"/>
              </a:gs>
              <a:gs pos="100000">
                <a:srgbClr val="8FA1CF"/>
              </a:gs>
            </a:gsLst>
            <a:lin ang="27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4"/>
          <p:cNvSpPr/>
          <p:nvPr/>
        </p:nvSpPr>
        <p:spPr>
          <a:xfrm rot="-54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lt1"/>
              </a:gs>
              <a:gs pos="50000">
                <a:srgbClr val="FAFAFA"/>
              </a:gs>
              <a:gs pos="100000">
                <a:srgbClr val="CECECE"/>
              </a:gs>
            </a:gsLst>
            <a:lin ang="5400000" scaled="0"/>
          </a:gradFill>
          <a:ln w="12700" cap="flat" cmpd="sng">
            <a:solidFill>
              <a:srgbClr val="1F2B4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4" descr="Gráfico de barras con relleno sólid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115" y="1033402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"/>
          <p:cNvSpPr txBox="1"/>
          <p:nvPr/>
        </p:nvSpPr>
        <p:spPr>
          <a:xfrm>
            <a:off x="2240191" y="568583"/>
            <a:ext cx="10271294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dk1"/>
                </a:solidFill>
                <a:latin typeface="Corben"/>
                <a:ea typeface="Corben"/>
                <a:cs typeface="Corben"/>
                <a:sym typeface="Corben"/>
              </a:rPr>
              <a:t>Estadísticas generales  </a:t>
            </a:r>
            <a:r>
              <a:rPr lang="es-CL" sz="2000" dirty="0" err="1">
                <a:solidFill>
                  <a:schemeClr val="dk1"/>
                </a:solidFill>
                <a:latin typeface="Corben"/>
                <a:sym typeface="Corben"/>
              </a:rPr>
              <a:t>N°</a:t>
            </a:r>
            <a:r>
              <a:rPr lang="es-CL" sz="2000" dirty="0">
                <a:solidFill>
                  <a:schemeClr val="dk1"/>
                </a:solidFill>
                <a:latin typeface="Corben"/>
                <a:sym typeface="Corben"/>
              </a:rPr>
              <a:t> atenciones por mes</a:t>
            </a:r>
            <a:endParaRPr sz="20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CL" sz="2800" dirty="0">
              <a:solidFill>
                <a:schemeClr val="dk1"/>
              </a:solidFill>
              <a:latin typeface="Corben"/>
              <a:sym typeface="Corbe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CL" sz="2800" dirty="0">
              <a:solidFill>
                <a:schemeClr val="dk1"/>
              </a:solidFill>
              <a:latin typeface="Corben"/>
              <a:sym typeface="Corbe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F62093DE-0CE3-42DF-2DE4-3B4CD4978C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524410"/>
              </p:ext>
            </p:extLst>
          </p:nvPr>
        </p:nvGraphicFramePr>
        <p:xfrm>
          <a:off x="2579054" y="1603512"/>
          <a:ext cx="8046994" cy="4347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42B934A4-4363-5A88-FA45-C6CA17414BCC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043234FA-5577-0170-A29C-A49E0FE7469C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6CC9C6C7-114A-BA38-B9B4-2D47703F94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93AA8335-82C6-C411-D554-FA9C957E7A70}"/>
              </a:ext>
            </a:extLst>
          </p:cNvPr>
          <p:cNvSpPr txBox="1"/>
          <p:nvPr/>
        </p:nvSpPr>
        <p:spPr>
          <a:xfrm>
            <a:off x="2327834" y="419427"/>
            <a:ext cx="10512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Estadísticas </a:t>
            </a:r>
            <a:r>
              <a:rPr lang="es-CL" sz="24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Casos por género</a:t>
            </a:r>
            <a:r>
              <a:rPr kumimoji="0" lang="es-CL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EBCO Enero </a:t>
            </a:r>
            <a:r>
              <a:rPr lang="es-CL" sz="24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- Agosto</a:t>
            </a:r>
            <a:r>
              <a:rPr kumimoji="0" lang="es-CL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2024.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43C2AE9A-C7E7-63DA-CBC4-BDF911FBD7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1530314"/>
              </p:ext>
            </p:extLst>
          </p:nvPr>
        </p:nvGraphicFramePr>
        <p:xfrm>
          <a:off x="2957512" y="1448592"/>
          <a:ext cx="8050387" cy="4595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CA48D513-244D-0E46-863F-2BAB0CFF1C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022594"/>
              </p:ext>
            </p:extLst>
          </p:nvPr>
        </p:nvGraphicFramePr>
        <p:xfrm>
          <a:off x="261371" y="3052703"/>
          <a:ext cx="2256972" cy="4213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2324">
                  <a:extLst>
                    <a:ext uri="{9D8B030D-6E8A-4147-A177-3AD203B41FA5}">
                      <a16:colId xmlns:a16="http://schemas.microsoft.com/office/drawing/2014/main" val="3225475840"/>
                    </a:ext>
                  </a:extLst>
                </a:gridCol>
                <a:gridCol w="752324">
                  <a:extLst>
                    <a:ext uri="{9D8B030D-6E8A-4147-A177-3AD203B41FA5}">
                      <a16:colId xmlns:a16="http://schemas.microsoft.com/office/drawing/2014/main" val="2009887477"/>
                    </a:ext>
                  </a:extLst>
                </a:gridCol>
                <a:gridCol w="752324">
                  <a:extLst>
                    <a:ext uri="{9D8B030D-6E8A-4147-A177-3AD203B41FA5}">
                      <a16:colId xmlns:a16="http://schemas.microsoft.com/office/drawing/2014/main" val="3346015968"/>
                    </a:ext>
                  </a:extLst>
                </a:gridCol>
              </a:tblGrid>
              <a:tr h="421319">
                <a:tc>
                  <a:txBody>
                    <a:bodyPr/>
                    <a:lstStyle/>
                    <a:p>
                      <a:pPr algn="l" fontAlgn="b"/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HOMBRES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MUJERES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5724824"/>
                  </a:ext>
                </a:extLst>
              </a:tr>
              <a:tr h="421319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ENERO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6778233"/>
                  </a:ext>
                </a:extLst>
              </a:tr>
              <a:tr h="421319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FEBRERO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7774757"/>
                  </a:ext>
                </a:extLst>
              </a:tr>
              <a:tr h="421319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MARZO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1678806"/>
                  </a:ext>
                </a:extLst>
              </a:tr>
              <a:tr h="421319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ABRIL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32846528"/>
                  </a:ext>
                </a:extLst>
              </a:tr>
              <a:tr h="421319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MAYO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6297722"/>
                  </a:ext>
                </a:extLst>
              </a:tr>
              <a:tr h="421319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JUNIO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490555"/>
                  </a:ext>
                </a:extLst>
              </a:tr>
              <a:tr h="421319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JULIO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4884354"/>
                  </a:ext>
                </a:extLst>
              </a:tr>
              <a:tr h="421319">
                <a:tc>
                  <a:txBody>
                    <a:bodyPr/>
                    <a:lstStyle/>
                    <a:p>
                      <a:pPr algn="l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AGOSTO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9015658"/>
                  </a:ext>
                </a:extLst>
              </a:tr>
              <a:tr h="421319">
                <a:tc>
                  <a:txBody>
                    <a:bodyPr/>
                    <a:lstStyle/>
                    <a:p>
                      <a:pPr algn="l" fontAlgn="b"/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698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80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42B934A4-4363-5A88-FA45-C6CA17414BCC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043234FA-5577-0170-A29C-A49E0FE7469C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6CC9C6C7-114A-BA38-B9B4-2D47703F94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6EF4AB6-498D-A73D-8A68-60FDB1FCFFE9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Enero - Febrero 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0C53891-D68A-C65C-2EE2-B1DD6FE33C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8372458"/>
              </p:ext>
            </p:extLst>
          </p:nvPr>
        </p:nvGraphicFramePr>
        <p:xfrm>
          <a:off x="370114" y="1664158"/>
          <a:ext cx="6802845" cy="5019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C4E61348-B651-18B0-E198-E8CF6D890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324494"/>
              </p:ext>
            </p:extLst>
          </p:nvPr>
        </p:nvGraphicFramePr>
        <p:xfrm>
          <a:off x="5090161" y="1696286"/>
          <a:ext cx="6731724" cy="5019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Rectángulo redondeado 1">
            <a:extLst>
              <a:ext uri="{FF2B5EF4-FFF2-40B4-BE49-F238E27FC236}">
                <a16:creationId xmlns:a16="http://schemas.microsoft.com/office/drawing/2014/main" id="{1138C1ED-1B44-62EA-7D07-8D5D1707F06B}"/>
              </a:ext>
            </a:extLst>
          </p:cNvPr>
          <p:cNvSpPr/>
          <p:nvPr/>
        </p:nvSpPr>
        <p:spPr>
          <a:xfrm>
            <a:off x="15361" y="2833843"/>
            <a:ext cx="2063812" cy="235999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sz="1100" b="1" kern="1200" dirty="0">
              <a:solidFill>
                <a:prstClr val="white"/>
              </a:solidFill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Beneficio </a:t>
            </a:r>
            <a:r>
              <a:rPr kumimoji="0" lang="es-CL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Gym</a:t>
            </a:r>
            <a:endParaRPr kumimoji="0" lang="es-CL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1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Beneficios estudiantiles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1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Becas CCHC</a:t>
            </a:r>
          </a:p>
          <a:p>
            <a:pPr marL="285750" indent="-285750">
              <a:buClrTx/>
              <a:buFontTx/>
              <a:buChar char="-"/>
              <a:defRPr/>
            </a:pPr>
            <a:endParaRPr kumimoji="0" lang="es-CL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1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sz="11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-Operativo dental</a:t>
            </a:r>
          </a:p>
          <a:p>
            <a:pPr>
              <a:buClrTx/>
              <a:defRPr/>
            </a:pPr>
            <a:r>
              <a:rPr lang="es-CL" sz="1100" b="1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VIVIENDA</a:t>
            </a:r>
          </a:p>
          <a:p>
            <a:pPr>
              <a:buClrTx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-Subsidio habitacional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algn="ctr"/>
            <a:endParaRPr lang="es-CL" dirty="0"/>
          </a:p>
        </p:txBody>
      </p:sp>
      <p:sp>
        <p:nvSpPr>
          <p:cNvPr id="13" name="Rectángulo redondeado 12">
            <a:extLst>
              <a:ext uri="{FF2B5EF4-FFF2-40B4-BE49-F238E27FC236}">
                <a16:creationId xmlns:a16="http://schemas.microsoft.com/office/drawing/2014/main" id="{42CA9272-96A7-0502-D4FB-334CE564F944}"/>
              </a:ext>
            </a:extLst>
          </p:cNvPr>
          <p:cNvSpPr/>
          <p:nvPr/>
        </p:nvSpPr>
        <p:spPr>
          <a:xfrm>
            <a:off x="10112827" y="465942"/>
            <a:ext cx="1998153" cy="310699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Becas</a:t>
            </a:r>
            <a:r>
              <a:rPr kumimoji="0" lang="es-CL" sz="12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CCHC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Beneficios estudiantiles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Orientación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- Beneficios</a:t>
            </a:r>
            <a:endParaRPr lang="es-CL" sz="12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SALUD: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-</a:t>
            </a:r>
            <a:r>
              <a:rPr lang="es-CL" sz="12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Acreditación de invalidez</a:t>
            </a:r>
            <a:endParaRPr kumimoji="0" lang="es-CL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>
              <a:buClrTx/>
              <a:defRPr/>
            </a:pPr>
            <a:r>
              <a:rPr lang="es-CL" sz="1200" b="1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VIVIENDA</a:t>
            </a:r>
          </a:p>
          <a:p>
            <a:pPr>
              <a:buClrTx/>
              <a:defRPr/>
            </a:pPr>
            <a:r>
              <a:rPr kumimoji="0" lang="es-C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-Subsidio habitacional y de arriendo</a:t>
            </a:r>
          </a:p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50644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CCC3D-B2F6-7DA2-8877-80D513BE0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F1600967-B6D7-FF2A-AFC6-A8C5E09C99E5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8B037B46-8CBF-10E1-8ADB-677F3A440D38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0B82444D-C33F-42BC-EC6D-F571103494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CAA12F5-DCEE-D1FF-13C1-973868415274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Marzo - </a:t>
            </a:r>
            <a:r>
              <a:rPr lang="es-CL" sz="28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Abril</a:t>
            </a:r>
            <a:endParaRPr kumimoji="0" lang="es-C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oper Black" panose="0208090404030B020404" pitchFamily="18" charset="0"/>
              <a:ea typeface="+mn-ea"/>
              <a:cs typeface="+mn-cs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608BDF-4BFB-7593-5369-26CBE98A19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150554"/>
              </p:ext>
            </p:extLst>
          </p:nvPr>
        </p:nvGraphicFramePr>
        <p:xfrm>
          <a:off x="2367022" y="1669775"/>
          <a:ext cx="8818428" cy="447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D2963BD3-64C8-69D1-9E78-5E0739CFC8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3076377"/>
              </p:ext>
            </p:extLst>
          </p:nvPr>
        </p:nvGraphicFramePr>
        <p:xfrm>
          <a:off x="370115" y="1791577"/>
          <a:ext cx="6335485" cy="4475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4D3327A3-711E-2C8B-DFF8-F7E2F31631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6405317"/>
              </p:ext>
            </p:extLst>
          </p:nvPr>
        </p:nvGraphicFramePr>
        <p:xfrm>
          <a:off x="5399312" y="1803813"/>
          <a:ext cx="7162801" cy="447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Rectángulo redondeado 1">
            <a:extLst>
              <a:ext uri="{FF2B5EF4-FFF2-40B4-BE49-F238E27FC236}">
                <a16:creationId xmlns:a16="http://schemas.microsoft.com/office/drawing/2014/main" id="{DEE52A35-8A36-7656-5593-8BC8CB3CE735}"/>
              </a:ext>
            </a:extLst>
          </p:cNvPr>
          <p:cNvSpPr/>
          <p:nvPr/>
        </p:nvSpPr>
        <p:spPr>
          <a:xfrm>
            <a:off x="82266" y="3014133"/>
            <a:ext cx="1594134" cy="21505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Becas CCHC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FALP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Contacto por Desastre Medioambiental</a:t>
            </a:r>
          </a:p>
          <a:p>
            <a:pPr marL="285750" indent="-285750">
              <a:buClrTx/>
              <a:buFontTx/>
              <a:buChar char="-"/>
              <a:defRPr/>
            </a:pP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</a:t>
            </a: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</a:t>
            </a:r>
          </a:p>
          <a:p>
            <a:pPr>
              <a:buClrTx/>
              <a:defRPr/>
            </a:pPr>
            <a:r>
              <a:rPr lang="es-CL" sz="1000" b="1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Tramites públicos:</a:t>
            </a: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-RSH Y AFP</a:t>
            </a:r>
          </a:p>
        </p:txBody>
      </p:sp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id="{7472B6E5-6ADE-E7BA-957B-7CDB46342142}"/>
              </a:ext>
            </a:extLst>
          </p:cNvPr>
          <p:cNvSpPr/>
          <p:nvPr/>
        </p:nvSpPr>
        <p:spPr>
          <a:xfrm>
            <a:off x="9879165" y="316836"/>
            <a:ext cx="1594134" cy="21505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Construye tranquilo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FALP</a:t>
            </a:r>
          </a:p>
          <a:p>
            <a:pPr>
              <a:buClrTx/>
              <a:defRPr/>
            </a:pP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 y beneficios.</a:t>
            </a: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</a:t>
            </a:r>
          </a:p>
        </p:txBody>
      </p:sp>
    </p:spTree>
    <p:extLst>
      <p:ext uri="{BB962C8B-B14F-4D97-AF65-F5344CB8AC3E}">
        <p14:creationId xmlns:p14="http://schemas.microsoft.com/office/powerpoint/2010/main" val="4178856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1B82E-75B4-83E2-6599-C2697D2AA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137BFC3A-7A47-740B-CB1B-91B6BED286B2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C6077FB8-2986-C7AC-27D2-255A036D5BDB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0934E93C-4A25-B2BD-0F47-9852878E0A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20135C1-63CF-CF08-99FD-EC736696D4A7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</a:t>
            </a:r>
            <a:r>
              <a:rPr lang="es-CL" sz="28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Mayo - Junio</a:t>
            </a: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6FB6963-EC5D-DCF2-B494-B2E7116F3423}"/>
              </a:ext>
            </a:extLst>
          </p:cNvPr>
          <p:cNvGraphicFramePr>
            <a:graphicFrameLocks/>
          </p:cNvGraphicFramePr>
          <p:nvPr/>
        </p:nvGraphicFramePr>
        <p:xfrm>
          <a:off x="2247137" y="1630018"/>
          <a:ext cx="8818428" cy="447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9EF54E59-0DC0-FA02-7152-1BCD594599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3072038"/>
              </p:ext>
            </p:extLst>
          </p:nvPr>
        </p:nvGraphicFramePr>
        <p:xfrm>
          <a:off x="542757" y="1664158"/>
          <a:ext cx="5792729" cy="4745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40BD1E6-8740-D535-38E7-EE7915726F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8890327"/>
              </p:ext>
            </p:extLst>
          </p:nvPr>
        </p:nvGraphicFramePr>
        <p:xfrm>
          <a:off x="5130008" y="1688066"/>
          <a:ext cx="7576457" cy="4523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Rectángulo redondeado 8">
            <a:extLst>
              <a:ext uri="{FF2B5EF4-FFF2-40B4-BE49-F238E27FC236}">
                <a16:creationId xmlns:a16="http://schemas.microsoft.com/office/drawing/2014/main" id="{ABA5383B-A351-D340-3958-72A30A6ABDFD}"/>
              </a:ext>
            </a:extLst>
          </p:cNvPr>
          <p:cNvSpPr/>
          <p:nvPr/>
        </p:nvSpPr>
        <p:spPr>
          <a:xfrm>
            <a:off x="82266" y="2961885"/>
            <a:ext cx="1594134" cy="21505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Construye tranquilo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Becas CCHC</a:t>
            </a:r>
          </a:p>
          <a:p>
            <a:pPr>
              <a:buClrTx/>
              <a:defRPr/>
            </a:pP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CAJA DE COMPENSACIÓN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  <a:ea typeface="+mn-ea"/>
                <a:cs typeface="+mn-cs"/>
              </a:rPr>
              <a:t>Asignación familiar y beneficios.</a:t>
            </a: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</a:t>
            </a:r>
          </a:p>
        </p:txBody>
      </p:sp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id="{D263BBCA-84EB-A2D0-9BD3-42EBF45236CF}"/>
              </a:ext>
            </a:extLst>
          </p:cNvPr>
          <p:cNvSpPr/>
          <p:nvPr/>
        </p:nvSpPr>
        <p:spPr>
          <a:xfrm>
            <a:off x="10268498" y="355789"/>
            <a:ext cx="1594134" cy="21505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Construye tranquilo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Programa </a:t>
            </a:r>
            <a:r>
              <a:rPr lang="es-CL" sz="1000" kern="1200" dirty="0" err="1">
                <a:solidFill>
                  <a:prstClr val="white"/>
                </a:solidFill>
                <a:latin typeface="Bahnschrift" panose="020B0502040204020203" pitchFamily="34" charset="0"/>
              </a:rPr>
              <a:t>Protesis</a:t>
            </a: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 CCHC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 y de arriendo</a:t>
            </a:r>
          </a:p>
          <a:p>
            <a:pPr>
              <a:buClrTx/>
              <a:defRPr/>
            </a:pP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TRAMITES PÚBLICOS</a:t>
            </a:r>
          </a:p>
          <a:p>
            <a:pPr>
              <a:buClrTx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-RSH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476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4D7B7-081A-A9E7-B646-E0E431E34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o de bloque 3">
            <a:extLst>
              <a:ext uri="{FF2B5EF4-FFF2-40B4-BE49-F238E27FC236}">
                <a16:creationId xmlns:a16="http://schemas.microsoft.com/office/drawing/2014/main" id="{A2D65909-9CBF-1A48-96A4-518C7E9C4EFA}"/>
              </a:ext>
            </a:extLst>
          </p:cNvPr>
          <p:cNvSpPr/>
          <p:nvPr/>
        </p:nvSpPr>
        <p:spPr>
          <a:xfrm rot="5400000">
            <a:off x="-468085" y="227859"/>
            <a:ext cx="2569028" cy="2525487"/>
          </a:xfrm>
          <a:prstGeom prst="blockArc">
            <a:avLst>
              <a:gd name="adj1" fmla="val 10800000"/>
              <a:gd name="adj2" fmla="val 42839"/>
              <a:gd name="adj3" fmla="val 9261"/>
            </a:avLst>
          </a:prstGeom>
          <a:gradFill>
            <a:gsLst>
              <a:gs pos="4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írculo: vacío 4">
            <a:extLst>
              <a:ext uri="{FF2B5EF4-FFF2-40B4-BE49-F238E27FC236}">
                <a16:creationId xmlns:a16="http://schemas.microsoft.com/office/drawing/2014/main" id="{12EC1776-6E9E-2ACD-5062-F7C1E7E31007}"/>
              </a:ext>
            </a:extLst>
          </p:cNvPr>
          <p:cNvSpPr/>
          <p:nvPr/>
        </p:nvSpPr>
        <p:spPr>
          <a:xfrm rot="16200000">
            <a:off x="81643" y="756440"/>
            <a:ext cx="1469571" cy="1468324"/>
          </a:xfrm>
          <a:prstGeom prst="donut">
            <a:avLst>
              <a:gd name="adj" fmla="val 11861"/>
            </a:avLst>
          </a:prstGeom>
          <a:gradFill>
            <a:gsLst>
              <a:gs pos="0">
                <a:schemeClr val="bg1">
                  <a:tint val="93000"/>
                  <a:satMod val="150000"/>
                  <a:shade val="98000"/>
                  <a:lumMod val="102000"/>
                </a:schemeClr>
              </a:gs>
              <a:gs pos="5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 descr="Gráfico de barras con relleno sólido">
            <a:extLst>
              <a:ext uri="{FF2B5EF4-FFF2-40B4-BE49-F238E27FC236}">
                <a16:creationId xmlns:a16="http://schemas.microsoft.com/office/drawing/2014/main" id="{A553BD58-53C3-26B6-6D8B-3C1FB9D649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0115" y="1033402"/>
            <a:ext cx="914400" cy="9144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B6D4E21-7393-CF72-AF7A-4268EF95FCDC}"/>
              </a:ext>
            </a:extLst>
          </p:cNvPr>
          <p:cNvSpPr txBox="1"/>
          <p:nvPr/>
        </p:nvSpPr>
        <p:spPr>
          <a:xfrm>
            <a:off x="2607754" y="591210"/>
            <a:ext cx="7789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Categorización de casos </a:t>
            </a:r>
            <a:r>
              <a:rPr lang="es-CL" sz="2800" kern="1200" dirty="0">
                <a:solidFill>
                  <a:prstClr val="black"/>
                </a:solidFill>
                <a:latin typeface="Cooper Black" panose="0208090404030B020404" pitchFamily="18" charset="0"/>
                <a:ea typeface="+mn-ea"/>
                <a:cs typeface="+mn-cs"/>
              </a:rPr>
              <a:t>Julio - Agosto</a:t>
            </a:r>
            <a:r>
              <a:rPr kumimoji="0" lang="es-C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oper Black" panose="0208090404030B020404" pitchFamily="18" charset="0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F27823B4-60F3-4A25-60F5-1CCF6C8C47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658043"/>
              </p:ext>
            </p:extLst>
          </p:nvPr>
        </p:nvGraphicFramePr>
        <p:xfrm>
          <a:off x="816428" y="1770699"/>
          <a:ext cx="5231207" cy="4624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4843EF02-E8F3-F326-D621-E2C9B47241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8867805"/>
              </p:ext>
            </p:extLst>
          </p:nvPr>
        </p:nvGraphicFramePr>
        <p:xfrm>
          <a:off x="5623320" y="1851727"/>
          <a:ext cx="6486414" cy="4543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8" name="Rectángulo redondeado 7">
            <a:extLst>
              <a:ext uri="{FF2B5EF4-FFF2-40B4-BE49-F238E27FC236}">
                <a16:creationId xmlns:a16="http://schemas.microsoft.com/office/drawing/2014/main" id="{EDA571E5-FEF5-E2B8-5610-2CE8CFD71926}"/>
              </a:ext>
            </a:extLst>
          </p:cNvPr>
          <p:cNvSpPr/>
          <p:nvPr/>
        </p:nvSpPr>
        <p:spPr>
          <a:xfrm>
            <a:off x="198814" y="2881657"/>
            <a:ext cx="1594134" cy="21505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Construye tranquilo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Programa </a:t>
            </a:r>
            <a:r>
              <a:rPr lang="es-CL" sz="1000" kern="1200" dirty="0" err="1">
                <a:solidFill>
                  <a:prstClr val="white"/>
                </a:solidFill>
                <a:latin typeface="Bahnschrift" panose="020B0502040204020203" pitchFamily="34" charset="0"/>
              </a:rPr>
              <a:t>Protesis</a:t>
            </a: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 CCHC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Seguro Salud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 y de arriendo</a:t>
            </a:r>
          </a:p>
          <a:p>
            <a:pPr>
              <a:buClrTx/>
              <a:defRPr/>
            </a:pP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TRAMITES PÚBLICOS</a:t>
            </a:r>
          </a:p>
          <a:p>
            <a:pPr>
              <a:buClrTx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-RSH y subsidio </a:t>
            </a:r>
            <a:r>
              <a:rPr lang="es-CL" sz="1000" kern="1200" dirty="0" err="1">
                <a:solidFill>
                  <a:prstClr val="white"/>
                </a:solidFill>
                <a:latin typeface="Bahnschrift" panose="020B0502040204020203" pitchFamily="34" charset="0"/>
              </a:rPr>
              <a:t>electrico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</a:endParaRPr>
          </a:p>
        </p:txBody>
      </p:sp>
      <p:sp>
        <p:nvSpPr>
          <p:cNvPr id="9" name="Rectángulo redondeado 8">
            <a:extLst>
              <a:ext uri="{FF2B5EF4-FFF2-40B4-BE49-F238E27FC236}">
                <a16:creationId xmlns:a16="http://schemas.microsoft.com/office/drawing/2014/main" id="{A298B744-F67D-1B33-226A-8913C6301447}"/>
              </a:ext>
            </a:extLst>
          </p:cNvPr>
          <p:cNvSpPr/>
          <p:nvPr/>
        </p:nvSpPr>
        <p:spPr>
          <a:xfrm>
            <a:off x="10268498" y="366112"/>
            <a:ext cx="1553387" cy="280917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EMPRESA:</a:t>
            </a:r>
            <a:endParaRPr kumimoji="0" lang="es-C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Construye tranquilo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Programa </a:t>
            </a:r>
            <a:r>
              <a:rPr lang="es-CL" sz="1000" kern="1200" dirty="0" err="1">
                <a:solidFill>
                  <a:prstClr val="white"/>
                </a:solidFill>
                <a:latin typeface="Bahnschrift" panose="020B0502040204020203" pitchFamily="34" charset="0"/>
              </a:rPr>
              <a:t>Protesis</a:t>
            </a: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 CCHC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L" sz="1000" kern="1200" dirty="0">
                <a:solidFill>
                  <a:prstClr val="white"/>
                </a:solidFill>
                <a:latin typeface="Bahnschrift" panose="020B0502040204020203" pitchFamily="34" charset="0"/>
              </a:rPr>
              <a:t>Programa mujer CCHC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CAJA DE COMPENSACIÓN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Creación de clave y asignación familiar.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L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 VIVIENDA</a:t>
            </a: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endParaRPr>
          </a:p>
          <a:p>
            <a:pPr>
              <a:buClrTx/>
              <a:defRPr/>
            </a:pPr>
            <a:r>
              <a:rPr kumimoji="0" lang="es-CL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Subsidio habitacional y de arriendo</a:t>
            </a:r>
          </a:p>
          <a:p>
            <a:pPr>
              <a:buClrTx/>
              <a:defRPr/>
            </a:pPr>
            <a:endParaRPr lang="es-CL" sz="1000" kern="1200" dirty="0">
              <a:solidFill>
                <a:prstClr val="white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9007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zul cálido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5785</TotalTime>
  <Words>1493</Words>
  <Application>Microsoft Macintosh PowerPoint</Application>
  <PresentationFormat>Panorámica</PresentationFormat>
  <Paragraphs>414</Paragraphs>
  <Slides>18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18</vt:i4>
      </vt:variant>
    </vt:vector>
  </HeadingPairs>
  <TitlesOfParts>
    <vt:vector size="28" baseType="lpstr">
      <vt:lpstr>Aptos Narrow</vt:lpstr>
      <vt:lpstr>Calibri Light</vt:lpstr>
      <vt:lpstr>Arial</vt:lpstr>
      <vt:lpstr>Calibri</vt:lpstr>
      <vt:lpstr>Bahnschrift</vt:lpstr>
      <vt:lpstr>Corben</vt:lpstr>
      <vt:lpstr>Cooper Black</vt:lpstr>
      <vt:lpstr>Wingdings</vt:lpstr>
      <vt:lpstr>Tema de Office</vt:lpstr>
      <vt:lpstr>1_Tema de Office</vt:lpstr>
      <vt:lpstr>Informe de Gestión  ENERO - AGOSTO 2024 </vt:lpstr>
      <vt:lpstr>Cómo estamos?</vt:lpstr>
      <vt:lpstr>Evaluación cualitativa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Gestión  Octubre - Noviembre 2023</dc:title>
  <dc:creator>Francisca Muñoz</dc:creator>
  <cp:lastModifiedBy>Francisca Lorena Encina Vasquez</cp:lastModifiedBy>
  <cp:revision>29</cp:revision>
  <cp:lastPrinted>2024-03-11T15:55:17Z</cp:lastPrinted>
  <dcterms:created xsi:type="dcterms:W3CDTF">2022-05-19T14:11:09Z</dcterms:created>
  <dcterms:modified xsi:type="dcterms:W3CDTF">2024-10-07T17:42:35Z</dcterms:modified>
</cp:coreProperties>
</file>